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27"/>
  </p:notesMasterIdLst>
  <p:handoutMasterIdLst>
    <p:handoutMasterId r:id="rId28"/>
  </p:handoutMasterIdLst>
  <p:sldIdLst>
    <p:sldId id="265" r:id="rId2"/>
    <p:sldId id="267" r:id="rId3"/>
    <p:sldId id="311" r:id="rId4"/>
    <p:sldId id="312" r:id="rId5"/>
    <p:sldId id="313" r:id="rId6"/>
    <p:sldId id="314" r:id="rId7"/>
    <p:sldId id="315" r:id="rId8"/>
    <p:sldId id="316" r:id="rId9"/>
    <p:sldId id="317" r:id="rId10"/>
    <p:sldId id="294" r:id="rId11"/>
    <p:sldId id="295" r:id="rId12"/>
    <p:sldId id="296" r:id="rId13"/>
    <p:sldId id="297" r:id="rId14"/>
    <p:sldId id="298" r:id="rId15"/>
    <p:sldId id="299" r:id="rId16"/>
    <p:sldId id="302" r:id="rId17"/>
    <p:sldId id="303" r:id="rId18"/>
    <p:sldId id="300" r:id="rId19"/>
    <p:sldId id="309" r:id="rId20"/>
    <p:sldId id="305" r:id="rId21"/>
    <p:sldId id="306" r:id="rId22"/>
    <p:sldId id="310" r:id="rId23"/>
    <p:sldId id="307" r:id="rId24"/>
    <p:sldId id="308" r:id="rId25"/>
    <p:sldId id="301" r:id="rId26"/>
  </p:sldIdLst>
  <p:sldSz cx="9144000" cy="6858000" type="screen4x3"/>
  <p:notesSz cx="6858000" cy="9144000"/>
  <p:defaultTextStyle>
    <a:defPPr>
      <a:defRPr lang="en-US"/>
    </a:defPPr>
    <a:lvl1pPr algn="ctr"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ctr"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ctr"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ctr"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ctr"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66CCFF"/>
    <a:srgbClr val="00CCFF"/>
    <a:srgbClr val="FF0000"/>
    <a:srgbClr val="000000"/>
    <a:srgbClr val="0000FF"/>
    <a:srgbClr val="FF8B17"/>
    <a:srgbClr val="FFE10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7782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7782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7782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EFCC51CD-B600-4EAA-81A2-EFC891E6EEDA}"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C1226B8B-6BC3-419C-A154-70ED81BC251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1266" name="Group 2"/>
          <p:cNvGrpSpPr>
            <a:grpSpLocks/>
          </p:cNvGrpSpPr>
          <p:nvPr/>
        </p:nvGrpSpPr>
        <p:grpSpPr bwMode="auto">
          <a:xfrm>
            <a:off x="2084388" y="296863"/>
            <a:ext cx="6823075" cy="5353050"/>
            <a:chOff x="1313" y="187"/>
            <a:chExt cx="4298" cy="3372"/>
          </a:xfrm>
        </p:grpSpPr>
        <p:grpSp>
          <p:nvGrpSpPr>
            <p:cNvPr id="11267" name="Group 3"/>
            <p:cNvGrpSpPr>
              <a:grpSpLocks/>
            </p:cNvGrpSpPr>
            <p:nvPr/>
          </p:nvGrpSpPr>
          <p:grpSpPr bwMode="auto">
            <a:xfrm>
              <a:off x="2194" y="601"/>
              <a:ext cx="596" cy="447"/>
              <a:chOff x="0" y="0"/>
              <a:chExt cx="768" cy="576"/>
            </a:xfrm>
          </p:grpSpPr>
          <p:sp>
            <p:nvSpPr>
              <p:cNvPr id="11268"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69"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0" name="Group 6"/>
            <p:cNvGrpSpPr>
              <a:grpSpLocks/>
            </p:cNvGrpSpPr>
            <p:nvPr/>
          </p:nvGrpSpPr>
          <p:grpSpPr bwMode="auto">
            <a:xfrm>
              <a:off x="1313" y="187"/>
              <a:ext cx="4298" cy="3372"/>
              <a:chOff x="0" y="0"/>
              <a:chExt cx="5533" cy="4341"/>
            </a:xfrm>
          </p:grpSpPr>
          <p:grpSp>
            <p:nvGrpSpPr>
              <p:cNvPr id="11271" name="Group 7"/>
              <p:cNvGrpSpPr>
                <a:grpSpLocks/>
              </p:cNvGrpSpPr>
              <p:nvPr/>
            </p:nvGrpSpPr>
            <p:grpSpPr bwMode="auto">
              <a:xfrm>
                <a:off x="0" y="0"/>
                <a:ext cx="5470" cy="4341"/>
                <a:chOff x="0" y="0"/>
                <a:chExt cx="5470" cy="4341"/>
              </a:xfrm>
            </p:grpSpPr>
            <p:grpSp>
              <p:nvGrpSpPr>
                <p:cNvPr id="11272" name="Group 8"/>
                <p:cNvGrpSpPr>
                  <a:grpSpLocks/>
                </p:cNvGrpSpPr>
                <p:nvPr/>
              </p:nvGrpSpPr>
              <p:grpSpPr bwMode="auto">
                <a:xfrm>
                  <a:off x="1339" y="786"/>
                  <a:ext cx="2919" cy="2151"/>
                  <a:chOff x="1265" y="814"/>
                  <a:chExt cx="2919" cy="2151"/>
                </a:xfrm>
              </p:grpSpPr>
              <p:sp>
                <p:nvSpPr>
                  <p:cNvPr id="11273" name="Oval 9"/>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7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5" name="Group 11"/>
                <p:cNvGrpSpPr>
                  <a:grpSpLocks/>
                </p:cNvGrpSpPr>
                <p:nvPr/>
              </p:nvGrpSpPr>
              <p:grpSpPr bwMode="auto">
                <a:xfrm>
                  <a:off x="0" y="0"/>
                  <a:ext cx="5470" cy="4341"/>
                  <a:chOff x="0" y="0"/>
                  <a:chExt cx="5470" cy="4341"/>
                </a:xfrm>
              </p:grpSpPr>
              <p:grpSp>
                <p:nvGrpSpPr>
                  <p:cNvPr id="11276" name="Group 12"/>
                  <p:cNvGrpSpPr>
                    <a:grpSpLocks/>
                  </p:cNvGrpSpPr>
                  <p:nvPr/>
                </p:nvGrpSpPr>
                <p:grpSpPr bwMode="auto">
                  <a:xfrm>
                    <a:off x="3545" y="1502"/>
                    <a:ext cx="1258" cy="2327"/>
                    <a:chOff x="3471" y="1530"/>
                    <a:chExt cx="1258" cy="2327"/>
                  </a:xfrm>
                </p:grpSpPr>
                <p:sp>
                  <p:nvSpPr>
                    <p:cNvPr id="11277"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278" name="Freeform 14"/>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279" name="Group 15"/>
                  <p:cNvGrpSpPr>
                    <a:grpSpLocks/>
                  </p:cNvGrpSpPr>
                  <p:nvPr/>
                </p:nvGrpSpPr>
                <p:grpSpPr bwMode="auto">
                  <a:xfrm>
                    <a:off x="2938" y="1991"/>
                    <a:ext cx="2463" cy="1332"/>
                    <a:chOff x="2864" y="2019"/>
                    <a:chExt cx="2463" cy="1332"/>
                  </a:xfrm>
                </p:grpSpPr>
                <p:sp>
                  <p:nvSpPr>
                    <p:cNvPr id="11280" name="Freeform 16"/>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1" name="Freeform 17"/>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2" name="Group 18"/>
                  <p:cNvGrpSpPr>
                    <a:grpSpLocks/>
                  </p:cNvGrpSpPr>
                  <p:nvPr/>
                </p:nvGrpSpPr>
                <p:grpSpPr bwMode="auto">
                  <a:xfrm>
                    <a:off x="2971" y="1804"/>
                    <a:ext cx="2477" cy="1064"/>
                    <a:chOff x="2897" y="1832"/>
                    <a:chExt cx="2477" cy="1064"/>
                  </a:xfrm>
                </p:grpSpPr>
                <p:sp>
                  <p:nvSpPr>
                    <p:cNvPr id="11283" name="Freeform 19"/>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4"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5" name="Group 21"/>
                  <p:cNvGrpSpPr>
                    <a:grpSpLocks/>
                  </p:cNvGrpSpPr>
                  <p:nvPr/>
                </p:nvGrpSpPr>
                <p:grpSpPr bwMode="auto">
                  <a:xfrm>
                    <a:off x="2998" y="1608"/>
                    <a:ext cx="2472" cy="927"/>
                    <a:chOff x="2924" y="1636"/>
                    <a:chExt cx="2472" cy="927"/>
                  </a:xfrm>
                </p:grpSpPr>
                <p:sp>
                  <p:nvSpPr>
                    <p:cNvPr id="11286"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7" name="Freeform 23"/>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8" name="Group 24"/>
                  <p:cNvGrpSpPr>
                    <a:grpSpLocks/>
                  </p:cNvGrpSpPr>
                  <p:nvPr/>
                </p:nvGrpSpPr>
                <p:grpSpPr bwMode="auto">
                  <a:xfrm>
                    <a:off x="3032" y="1386"/>
                    <a:ext cx="2342" cy="657"/>
                    <a:chOff x="2958" y="1414"/>
                    <a:chExt cx="2342" cy="657"/>
                  </a:xfrm>
                </p:grpSpPr>
                <p:sp>
                  <p:nvSpPr>
                    <p:cNvPr id="11289"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0" name="Freeform 26"/>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1" name="Group 27"/>
                  <p:cNvGrpSpPr>
                    <a:grpSpLocks/>
                  </p:cNvGrpSpPr>
                  <p:nvPr/>
                </p:nvGrpSpPr>
                <p:grpSpPr bwMode="auto">
                  <a:xfrm>
                    <a:off x="3057" y="1241"/>
                    <a:ext cx="2150" cy="343"/>
                    <a:chOff x="2983" y="1269"/>
                    <a:chExt cx="2150" cy="343"/>
                  </a:xfrm>
                </p:grpSpPr>
                <p:sp>
                  <p:nvSpPr>
                    <p:cNvPr id="11292" name="Freeform 28"/>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3" name="Freeform 29"/>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4" name="Group 30"/>
                  <p:cNvGrpSpPr>
                    <a:grpSpLocks/>
                  </p:cNvGrpSpPr>
                  <p:nvPr/>
                </p:nvGrpSpPr>
                <p:grpSpPr bwMode="auto">
                  <a:xfrm>
                    <a:off x="3012" y="889"/>
                    <a:ext cx="1879" cy="427"/>
                    <a:chOff x="2938" y="917"/>
                    <a:chExt cx="1879" cy="427"/>
                  </a:xfrm>
                </p:grpSpPr>
                <p:sp>
                  <p:nvSpPr>
                    <p:cNvPr id="11295" name="Freeform 31"/>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6" name="Freeform 32"/>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7" name="Group 33"/>
                  <p:cNvGrpSpPr>
                    <a:grpSpLocks/>
                  </p:cNvGrpSpPr>
                  <p:nvPr/>
                </p:nvGrpSpPr>
                <p:grpSpPr bwMode="auto">
                  <a:xfrm>
                    <a:off x="711" y="1625"/>
                    <a:ext cx="1257" cy="2326"/>
                    <a:chOff x="637" y="1653"/>
                    <a:chExt cx="1257" cy="2326"/>
                  </a:xfrm>
                </p:grpSpPr>
                <p:sp>
                  <p:nvSpPr>
                    <p:cNvPr id="11298" name="Freeform 34"/>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9" name="Freeform 35"/>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0" name="Group 36"/>
                  <p:cNvGrpSpPr>
                    <a:grpSpLocks/>
                  </p:cNvGrpSpPr>
                  <p:nvPr/>
                </p:nvGrpSpPr>
                <p:grpSpPr bwMode="auto">
                  <a:xfrm>
                    <a:off x="69" y="2168"/>
                    <a:ext cx="2463" cy="1332"/>
                    <a:chOff x="-5" y="2196"/>
                    <a:chExt cx="2463" cy="1332"/>
                  </a:xfrm>
                </p:grpSpPr>
                <p:sp>
                  <p:nvSpPr>
                    <p:cNvPr id="11301" name="Freeform 37"/>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2" name="Freeform 38"/>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3" name="Group 39"/>
                  <p:cNvGrpSpPr>
                    <a:grpSpLocks/>
                  </p:cNvGrpSpPr>
                  <p:nvPr/>
                </p:nvGrpSpPr>
                <p:grpSpPr bwMode="auto">
                  <a:xfrm>
                    <a:off x="22" y="1981"/>
                    <a:ext cx="2477" cy="1064"/>
                    <a:chOff x="-52" y="2009"/>
                    <a:chExt cx="2477" cy="1064"/>
                  </a:xfrm>
                </p:grpSpPr>
                <p:sp>
                  <p:nvSpPr>
                    <p:cNvPr id="11304" name="Freeform 40"/>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5" name="Freeform 41"/>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6" name="Group 42"/>
                  <p:cNvGrpSpPr>
                    <a:grpSpLocks/>
                  </p:cNvGrpSpPr>
                  <p:nvPr/>
                </p:nvGrpSpPr>
                <p:grpSpPr bwMode="auto">
                  <a:xfrm>
                    <a:off x="0" y="1785"/>
                    <a:ext cx="2472" cy="927"/>
                    <a:chOff x="-74" y="1813"/>
                    <a:chExt cx="2472" cy="927"/>
                  </a:xfrm>
                </p:grpSpPr>
                <p:sp>
                  <p:nvSpPr>
                    <p:cNvPr id="11307" name="Freeform 43"/>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8" name="Freeform 44"/>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9" name="Group 45"/>
                  <p:cNvGrpSpPr>
                    <a:grpSpLocks/>
                  </p:cNvGrpSpPr>
                  <p:nvPr/>
                </p:nvGrpSpPr>
                <p:grpSpPr bwMode="auto">
                  <a:xfrm>
                    <a:off x="96" y="1563"/>
                    <a:ext cx="2342" cy="657"/>
                    <a:chOff x="22" y="1591"/>
                    <a:chExt cx="2342" cy="657"/>
                  </a:xfrm>
                </p:grpSpPr>
                <p:sp>
                  <p:nvSpPr>
                    <p:cNvPr id="11310"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1" name="Freeform 47"/>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2" name="Group 48"/>
                  <p:cNvGrpSpPr>
                    <a:grpSpLocks/>
                  </p:cNvGrpSpPr>
                  <p:nvPr/>
                </p:nvGrpSpPr>
                <p:grpSpPr bwMode="auto">
                  <a:xfrm>
                    <a:off x="263" y="1418"/>
                    <a:ext cx="2150" cy="343"/>
                    <a:chOff x="189" y="1446"/>
                    <a:chExt cx="2150" cy="343"/>
                  </a:xfrm>
                </p:grpSpPr>
                <p:sp>
                  <p:nvSpPr>
                    <p:cNvPr id="11313" name="Freeform 49"/>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4" name="Freeform 50"/>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5" name="Group 51"/>
                  <p:cNvGrpSpPr>
                    <a:grpSpLocks/>
                  </p:cNvGrpSpPr>
                  <p:nvPr/>
                </p:nvGrpSpPr>
                <p:grpSpPr bwMode="auto">
                  <a:xfrm>
                    <a:off x="579" y="1066"/>
                    <a:ext cx="1879" cy="427"/>
                    <a:chOff x="505" y="1094"/>
                    <a:chExt cx="1879" cy="427"/>
                  </a:xfrm>
                </p:grpSpPr>
                <p:sp>
                  <p:nvSpPr>
                    <p:cNvPr id="11316" name="Freeform 52"/>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7" name="Freeform 53"/>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18" name="Group 54"/>
                  <p:cNvGrpSpPr>
                    <a:grpSpLocks/>
                  </p:cNvGrpSpPr>
                  <p:nvPr/>
                </p:nvGrpSpPr>
                <p:grpSpPr bwMode="auto">
                  <a:xfrm>
                    <a:off x="690" y="871"/>
                    <a:ext cx="1850" cy="554"/>
                    <a:chOff x="616" y="899"/>
                    <a:chExt cx="1850" cy="554"/>
                  </a:xfrm>
                </p:grpSpPr>
                <p:sp>
                  <p:nvSpPr>
                    <p:cNvPr id="11319"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0" name="Freeform 56"/>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1" name="Group 57"/>
                  <p:cNvGrpSpPr>
                    <a:grpSpLocks/>
                  </p:cNvGrpSpPr>
                  <p:nvPr/>
                </p:nvGrpSpPr>
                <p:grpSpPr bwMode="auto">
                  <a:xfrm>
                    <a:off x="911" y="589"/>
                    <a:ext cx="1767" cy="743"/>
                    <a:chOff x="911" y="589"/>
                    <a:chExt cx="1767" cy="743"/>
                  </a:xfrm>
                </p:grpSpPr>
                <p:sp>
                  <p:nvSpPr>
                    <p:cNvPr id="11322" name="Freeform 58"/>
                    <p:cNvSpPr>
                      <a:spLocks/>
                    </p:cNvSpPr>
                    <p:nvPr/>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3" name="Freeform 59"/>
                    <p:cNvSpPr>
                      <a:spLocks/>
                    </p:cNvSpPr>
                    <p:nvPr/>
                  </p:nvSpPr>
                  <p:spPr bwMode="hidden">
                    <a:xfrm rot="2028410" flipH="1">
                      <a:off x="911" y="58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4" name="Group 60"/>
                  <p:cNvGrpSpPr>
                    <a:grpSpLocks/>
                  </p:cNvGrpSpPr>
                  <p:nvPr/>
                </p:nvGrpSpPr>
                <p:grpSpPr bwMode="auto">
                  <a:xfrm>
                    <a:off x="1120" y="300"/>
                    <a:ext cx="1693" cy="892"/>
                    <a:chOff x="1120" y="300"/>
                    <a:chExt cx="1693" cy="892"/>
                  </a:xfrm>
                </p:grpSpPr>
                <p:sp>
                  <p:nvSpPr>
                    <p:cNvPr id="11325"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6" name="Freeform 62"/>
                    <p:cNvSpPr>
                      <a:spLocks/>
                    </p:cNvSpPr>
                    <p:nvPr/>
                  </p:nvSpPr>
                  <p:spPr bwMode="hidden">
                    <a:xfrm rot="2664424" flipH="1">
                      <a:off x="1120" y="30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7" name="Group 63"/>
                  <p:cNvGrpSpPr>
                    <a:grpSpLocks/>
                  </p:cNvGrpSpPr>
                  <p:nvPr/>
                </p:nvGrpSpPr>
                <p:grpSpPr bwMode="auto">
                  <a:xfrm>
                    <a:off x="1707" y="76"/>
                    <a:ext cx="778" cy="1512"/>
                    <a:chOff x="1633" y="104"/>
                    <a:chExt cx="778" cy="1512"/>
                  </a:xfrm>
                </p:grpSpPr>
                <p:sp>
                  <p:nvSpPr>
                    <p:cNvPr id="11328" name="Freeform 64"/>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9" name="Freeform 65"/>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0" name="Group 66"/>
                  <p:cNvGrpSpPr>
                    <a:grpSpLocks/>
                  </p:cNvGrpSpPr>
                  <p:nvPr/>
                </p:nvGrpSpPr>
                <p:grpSpPr bwMode="auto">
                  <a:xfrm>
                    <a:off x="2009" y="0"/>
                    <a:ext cx="634" cy="1534"/>
                    <a:chOff x="1935" y="28"/>
                    <a:chExt cx="634" cy="1534"/>
                  </a:xfrm>
                </p:grpSpPr>
                <p:sp>
                  <p:nvSpPr>
                    <p:cNvPr id="11331" name="Freeform 67"/>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2" name="Freeform 68"/>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3" name="Group 69"/>
                  <p:cNvGrpSpPr>
                    <a:grpSpLocks/>
                  </p:cNvGrpSpPr>
                  <p:nvPr/>
                </p:nvGrpSpPr>
                <p:grpSpPr bwMode="auto">
                  <a:xfrm>
                    <a:off x="2896" y="644"/>
                    <a:ext cx="1845" cy="566"/>
                    <a:chOff x="2822" y="672"/>
                    <a:chExt cx="1845" cy="566"/>
                  </a:xfrm>
                </p:grpSpPr>
                <p:sp>
                  <p:nvSpPr>
                    <p:cNvPr id="11334" name="Freeform 70"/>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5" name="Freeform 71"/>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36" name="Group 72"/>
                  <p:cNvGrpSpPr>
                    <a:grpSpLocks/>
                  </p:cNvGrpSpPr>
                  <p:nvPr/>
                </p:nvGrpSpPr>
                <p:grpSpPr bwMode="auto">
                  <a:xfrm>
                    <a:off x="2757" y="417"/>
                    <a:ext cx="1781" cy="717"/>
                    <a:chOff x="2683" y="445"/>
                    <a:chExt cx="1781" cy="717"/>
                  </a:xfrm>
                </p:grpSpPr>
                <p:sp>
                  <p:nvSpPr>
                    <p:cNvPr id="11337" name="Freeform 73"/>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8" name="Freeform 74"/>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1339" name="Freeform 75"/>
                  <p:cNvSpPr>
                    <a:spLocks/>
                  </p:cNvSpPr>
                  <p:nvPr/>
                </p:nvSpPr>
                <p:spPr bwMode="hidden">
                  <a:xfrm rot="4578755" flipH="1">
                    <a:off x="2175" y="949"/>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1340" name="Freeform 76"/>
                  <p:cNvSpPr>
                    <a:spLocks/>
                  </p:cNvSpPr>
                  <p:nvPr/>
                </p:nvSpPr>
                <p:spPr bwMode="hidden">
                  <a:xfrm rot="4578755" flipH="1">
                    <a:off x="2199"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1341" name="Group 77"/>
                  <p:cNvGrpSpPr>
                    <a:grpSpLocks/>
                  </p:cNvGrpSpPr>
                  <p:nvPr/>
                </p:nvGrpSpPr>
                <p:grpSpPr bwMode="auto">
                  <a:xfrm>
                    <a:off x="2874" y="13"/>
                    <a:ext cx="640" cy="1520"/>
                    <a:chOff x="2800" y="41"/>
                    <a:chExt cx="640" cy="1520"/>
                  </a:xfrm>
                </p:grpSpPr>
                <p:sp>
                  <p:nvSpPr>
                    <p:cNvPr id="11342" name="Freeform 78"/>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3" name="Freeform 79"/>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4" name="Group 80"/>
                  <p:cNvGrpSpPr>
                    <a:grpSpLocks/>
                  </p:cNvGrpSpPr>
                  <p:nvPr/>
                </p:nvGrpSpPr>
                <p:grpSpPr bwMode="auto">
                  <a:xfrm>
                    <a:off x="3008" y="135"/>
                    <a:ext cx="1017" cy="1464"/>
                    <a:chOff x="2934" y="163"/>
                    <a:chExt cx="1017" cy="1464"/>
                  </a:xfrm>
                </p:grpSpPr>
                <p:sp>
                  <p:nvSpPr>
                    <p:cNvPr id="11345" name="Freeform 81"/>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6" name="Freeform 82"/>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7" name="Group 83"/>
                  <p:cNvGrpSpPr>
                    <a:grpSpLocks/>
                  </p:cNvGrpSpPr>
                  <p:nvPr/>
                </p:nvGrpSpPr>
                <p:grpSpPr bwMode="auto">
                  <a:xfrm>
                    <a:off x="2804" y="4"/>
                    <a:ext cx="243" cy="1448"/>
                    <a:chOff x="2730" y="32"/>
                    <a:chExt cx="243" cy="1448"/>
                  </a:xfrm>
                </p:grpSpPr>
                <p:sp>
                  <p:nvSpPr>
                    <p:cNvPr id="11348"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9" name="Freeform 85"/>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50" name="Group 86"/>
                  <p:cNvGrpSpPr>
                    <a:grpSpLocks/>
                  </p:cNvGrpSpPr>
                  <p:nvPr/>
                </p:nvGrpSpPr>
                <p:grpSpPr bwMode="auto">
                  <a:xfrm>
                    <a:off x="1017" y="1741"/>
                    <a:ext cx="1085" cy="2450"/>
                    <a:chOff x="943" y="1769"/>
                    <a:chExt cx="1085" cy="2450"/>
                  </a:xfrm>
                </p:grpSpPr>
                <p:sp>
                  <p:nvSpPr>
                    <p:cNvPr id="11351" name="Freeform 87"/>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2" name="Freeform 88"/>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3" name="Group 89"/>
                  <p:cNvGrpSpPr>
                    <a:grpSpLocks/>
                  </p:cNvGrpSpPr>
                  <p:nvPr/>
                </p:nvGrpSpPr>
                <p:grpSpPr bwMode="auto">
                  <a:xfrm>
                    <a:off x="1529" y="1908"/>
                    <a:ext cx="766" cy="2373"/>
                    <a:chOff x="1455" y="1936"/>
                    <a:chExt cx="766" cy="2373"/>
                  </a:xfrm>
                </p:grpSpPr>
                <p:sp>
                  <p:nvSpPr>
                    <p:cNvPr id="11354" name="Freeform 90"/>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5" name="Freeform 91"/>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6" name="Group 92"/>
                  <p:cNvGrpSpPr>
                    <a:grpSpLocks/>
                  </p:cNvGrpSpPr>
                  <p:nvPr/>
                </p:nvGrpSpPr>
                <p:grpSpPr bwMode="auto">
                  <a:xfrm rot="88588">
                    <a:off x="2061" y="1962"/>
                    <a:ext cx="459" cy="2329"/>
                    <a:chOff x="1956" y="1990"/>
                    <a:chExt cx="492" cy="2604"/>
                  </a:xfrm>
                </p:grpSpPr>
                <p:sp>
                  <p:nvSpPr>
                    <p:cNvPr id="11357" name="Freeform 93"/>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8" name="Freeform 94"/>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9" name="Group 95"/>
                  <p:cNvGrpSpPr>
                    <a:grpSpLocks/>
                  </p:cNvGrpSpPr>
                  <p:nvPr/>
                </p:nvGrpSpPr>
                <p:grpSpPr bwMode="auto">
                  <a:xfrm>
                    <a:off x="3408" y="1689"/>
                    <a:ext cx="1125" cy="2426"/>
                    <a:chOff x="3334" y="1717"/>
                    <a:chExt cx="1125" cy="2426"/>
                  </a:xfrm>
                </p:grpSpPr>
                <p:sp>
                  <p:nvSpPr>
                    <p:cNvPr id="11360" name="Freeform 96"/>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1" name="Freeform 97"/>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2" name="Group 98"/>
                  <p:cNvGrpSpPr>
                    <a:grpSpLocks/>
                  </p:cNvGrpSpPr>
                  <p:nvPr/>
                </p:nvGrpSpPr>
                <p:grpSpPr bwMode="auto">
                  <a:xfrm>
                    <a:off x="3255" y="1838"/>
                    <a:ext cx="883" cy="2426"/>
                    <a:chOff x="3181" y="1866"/>
                    <a:chExt cx="883" cy="2426"/>
                  </a:xfrm>
                </p:grpSpPr>
                <p:sp>
                  <p:nvSpPr>
                    <p:cNvPr id="11363" name="Freeform 99"/>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4" name="Freeform 100"/>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5" name="Group 101"/>
                  <p:cNvGrpSpPr>
                    <a:grpSpLocks/>
                  </p:cNvGrpSpPr>
                  <p:nvPr/>
                </p:nvGrpSpPr>
                <p:grpSpPr bwMode="auto">
                  <a:xfrm>
                    <a:off x="3080" y="1955"/>
                    <a:ext cx="619" cy="2386"/>
                    <a:chOff x="3006" y="1983"/>
                    <a:chExt cx="619" cy="2386"/>
                  </a:xfrm>
                </p:grpSpPr>
                <p:sp>
                  <p:nvSpPr>
                    <p:cNvPr id="11366" name="Freeform 102"/>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7"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68" name="Group 104"/>
                  <p:cNvGrpSpPr>
                    <a:grpSpLocks/>
                  </p:cNvGrpSpPr>
                  <p:nvPr/>
                </p:nvGrpSpPr>
                <p:grpSpPr bwMode="auto">
                  <a:xfrm>
                    <a:off x="2893" y="2073"/>
                    <a:ext cx="405" cy="2219"/>
                    <a:chOff x="2819" y="2101"/>
                    <a:chExt cx="405" cy="2219"/>
                  </a:xfrm>
                </p:grpSpPr>
                <p:sp>
                  <p:nvSpPr>
                    <p:cNvPr id="11369" name="Freeform 105"/>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70"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71" name="Group 107"/>
                  <p:cNvGrpSpPr>
                    <a:grpSpLocks/>
                  </p:cNvGrpSpPr>
                  <p:nvPr/>
                </p:nvGrpSpPr>
                <p:grpSpPr bwMode="auto">
                  <a:xfrm>
                    <a:off x="2372" y="2107"/>
                    <a:ext cx="426" cy="2185"/>
                    <a:chOff x="2287" y="2135"/>
                    <a:chExt cx="426" cy="2185"/>
                  </a:xfrm>
                </p:grpSpPr>
                <p:sp>
                  <p:nvSpPr>
                    <p:cNvPr id="11372"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1373"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grpSp>
          <p:grpSp>
            <p:nvGrpSpPr>
              <p:cNvPr id="11374" name="Group 110"/>
              <p:cNvGrpSpPr>
                <a:grpSpLocks/>
              </p:cNvGrpSpPr>
              <p:nvPr/>
            </p:nvGrpSpPr>
            <p:grpSpPr bwMode="auto">
              <a:xfrm>
                <a:off x="74" y="313"/>
                <a:ext cx="5459" cy="3667"/>
                <a:chOff x="74" y="313"/>
                <a:chExt cx="5459" cy="3667"/>
              </a:xfrm>
            </p:grpSpPr>
            <p:grpSp>
              <p:nvGrpSpPr>
                <p:cNvPr id="11375" name="Group 111"/>
                <p:cNvGrpSpPr>
                  <a:grpSpLocks/>
                </p:cNvGrpSpPr>
                <p:nvPr/>
              </p:nvGrpSpPr>
              <p:grpSpPr bwMode="auto">
                <a:xfrm>
                  <a:off x="74" y="313"/>
                  <a:ext cx="5459" cy="3667"/>
                  <a:chOff x="74" y="313"/>
                  <a:chExt cx="5459" cy="3667"/>
                </a:xfrm>
              </p:grpSpPr>
              <p:sp>
                <p:nvSpPr>
                  <p:cNvPr id="11376" name="Arc 112"/>
                  <p:cNvSpPr>
                    <a:spLocks/>
                  </p:cNvSpPr>
                  <p:nvPr/>
                </p:nvSpPr>
                <p:spPr bwMode="hidden">
                  <a:xfrm flipV="1">
                    <a:off x="2966" y="456"/>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1377" name="Arc 113"/>
                  <p:cNvSpPr>
                    <a:spLocks/>
                  </p:cNvSpPr>
                  <p:nvPr/>
                </p:nvSpPr>
                <p:spPr bwMode="hidden">
                  <a:xfrm flipH="1">
                    <a:off x="388"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1378" name="Arc 114"/>
                  <p:cNvSpPr>
                    <a:spLocks/>
                  </p:cNvSpPr>
                  <p:nvPr/>
                </p:nvSpPr>
                <p:spPr bwMode="hidden">
                  <a:xfrm>
                    <a:off x="3029" y="1181"/>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79" name="Arc 115"/>
                  <p:cNvSpPr>
                    <a:spLocks/>
                  </p:cNvSpPr>
                  <p:nvPr/>
                </p:nvSpPr>
                <p:spPr bwMode="hidden">
                  <a:xfrm flipH="1">
                    <a:off x="74" y="813"/>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1380" name="Arc 116"/>
                  <p:cNvSpPr>
                    <a:spLocks/>
                  </p:cNvSpPr>
                  <p:nvPr/>
                </p:nvSpPr>
                <p:spPr bwMode="hidden">
                  <a:xfrm flipH="1">
                    <a:off x="790"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1381" name="Arc 117"/>
                  <p:cNvSpPr>
                    <a:spLocks/>
                  </p:cNvSpPr>
                  <p:nvPr/>
                </p:nvSpPr>
                <p:spPr bwMode="hidden">
                  <a:xfrm>
                    <a:off x="2763" y="1281"/>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1382"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grpSp>
            <p:sp>
              <p:nvSpPr>
                <p:cNvPr id="11383"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grpSp>
          <p:nvGrpSpPr>
            <p:cNvPr id="11384" name="Group 120"/>
            <p:cNvGrpSpPr>
              <a:grpSpLocks/>
            </p:cNvGrpSpPr>
            <p:nvPr/>
          </p:nvGrpSpPr>
          <p:grpSpPr bwMode="auto">
            <a:xfrm>
              <a:off x="1476" y="449"/>
              <a:ext cx="4038" cy="2966"/>
              <a:chOff x="210" y="337"/>
              <a:chExt cx="5198" cy="3818"/>
            </a:xfrm>
          </p:grpSpPr>
          <p:sp>
            <p:nvSpPr>
              <p:cNvPr id="11385"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86" name="Arc 122"/>
              <p:cNvSpPr>
                <a:spLocks/>
              </p:cNvSpPr>
              <p:nvPr/>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1387" name="Arc 123"/>
              <p:cNvSpPr>
                <a:spLocks/>
              </p:cNvSpPr>
              <p:nvPr/>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1388" name="Arc 124"/>
              <p:cNvSpPr>
                <a:spLocks/>
              </p:cNvSpPr>
              <p:nvPr/>
            </p:nvSpPr>
            <p:spPr bwMode="hidden">
              <a:xfrm flipH="1">
                <a:off x="210" y="1168"/>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1389"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90"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1391"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2" name="Freeform 128"/>
              <p:cNvSpPr>
                <a:spLocks/>
              </p:cNvSpPr>
              <p:nvPr/>
            </p:nvSpPr>
            <p:spPr bwMode="hidden">
              <a:xfrm rot="19660755" flipV="1">
                <a:off x="2546" y="2150"/>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1393" name="Freeform 129"/>
              <p:cNvSpPr>
                <a:spLocks/>
              </p:cNvSpPr>
              <p:nvPr/>
            </p:nvSpPr>
            <p:spPr bwMode="hidden">
              <a:xfrm flipH="1">
                <a:off x="489" y="2504"/>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4" name="Freeform 130"/>
              <p:cNvSpPr>
                <a:spLocks/>
              </p:cNvSpPr>
              <p:nvPr/>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5" name="Freeform 131"/>
              <p:cNvSpPr>
                <a:spLocks/>
              </p:cNvSpPr>
              <p:nvPr/>
            </p:nvSpPr>
            <p:spPr bwMode="hidden">
              <a:xfrm>
                <a:off x="4401" y="2280"/>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6" name="Freeform 132"/>
              <p:cNvSpPr>
                <a:spLocks/>
              </p:cNvSpPr>
              <p:nvPr/>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7"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8"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1399" name="Rectangle 135"/>
          <p:cNvSpPr>
            <a:spLocks noGrp="1" noChangeArrowheads="1"/>
          </p:cNvSpPr>
          <p:nvPr>
            <p:ph type="ctrTitle" sz="quarter"/>
          </p:nvPr>
        </p:nvSpPr>
        <p:spPr>
          <a:xfrm>
            <a:off x="685800" y="1827213"/>
            <a:ext cx="7772400" cy="1627187"/>
          </a:xfrm>
        </p:spPr>
        <p:txBody>
          <a:bodyPr/>
          <a:lstStyle>
            <a:lvl1pPr>
              <a:defRPr/>
            </a:lvl1pPr>
          </a:lstStyle>
          <a:p>
            <a:r>
              <a:rPr lang="en-US"/>
              <a:t>Click to edit Master title style</a:t>
            </a:r>
          </a:p>
        </p:txBody>
      </p:sp>
      <p:sp>
        <p:nvSpPr>
          <p:cNvPr id="11400"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1401" name="Rectangle 137"/>
          <p:cNvSpPr>
            <a:spLocks noGrp="1" noChangeArrowheads="1"/>
          </p:cNvSpPr>
          <p:nvPr>
            <p:ph type="dt" sz="quarter" idx="2"/>
          </p:nvPr>
        </p:nvSpPr>
        <p:spPr/>
        <p:txBody>
          <a:bodyPr/>
          <a:lstStyle>
            <a:lvl1pPr>
              <a:defRPr/>
            </a:lvl1pPr>
          </a:lstStyle>
          <a:p>
            <a:endParaRPr lang="en-US"/>
          </a:p>
        </p:txBody>
      </p:sp>
      <p:sp>
        <p:nvSpPr>
          <p:cNvPr id="11402" name="Rectangle 138"/>
          <p:cNvSpPr>
            <a:spLocks noGrp="1" noChangeArrowheads="1"/>
          </p:cNvSpPr>
          <p:nvPr>
            <p:ph type="ftr" sz="quarter" idx="3"/>
          </p:nvPr>
        </p:nvSpPr>
        <p:spPr/>
        <p:txBody>
          <a:bodyPr/>
          <a:lstStyle>
            <a:lvl1pPr>
              <a:defRPr/>
            </a:lvl1pPr>
          </a:lstStyle>
          <a:p>
            <a:endParaRPr lang="en-US"/>
          </a:p>
        </p:txBody>
      </p:sp>
      <p:sp>
        <p:nvSpPr>
          <p:cNvPr id="11403" name="Rectangle 139"/>
          <p:cNvSpPr>
            <a:spLocks noGrp="1" noChangeArrowheads="1"/>
          </p:cNvSpPr>
          <p:nvPr>
            <p:ph type="sldNum" sz="quarter" idx="4"/>
          </p:nvPr>
        </p:nvSpPr>
        <p:spPr/>
        <p:txBody>
          <a:bodyPr/>
          <a:lstStyle>
            <a:lvl1pPr>
              <a:defRPr/>
            </a:lvl1pPr>
          </a:lstStyle>
          <a:p>
            <a:fld id="{20B0B20F-7196-4262-9CF9-A54C0FF0C68B}"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E37BDA-9AA9-460A-A894-B68C440D1BD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1625"/>
            <a:ext cx="1943100" cy="5794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1625"/>
            <a:ext cx="5676900" cy="5794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D7C7AD-1419-4407-84B4-903C677A218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66F23AD8-EC4E-4920-BE8F-A4254D7E215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30EDF929-9E5C-440D-89E1-0C09753B5C7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6AB63B-E3C4-4324-AF93-19FBBE98E2D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91747FC-245D-4AAC-81C6-CF83E02D032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F52DBB6-AB50-49C9-B5F8-5751BDCD89D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992E0A8-C187-4D91-B176-7BCD6993146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8CD8008-F52F-49A4-9747-E5BFE8C7F1D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98F0D67-F48A-4B69-8AFE-8C91DFBF5AC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7496902-0823-4C3A-905F-A0879FF5E9A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5069C17-A280-4016-9272-17B0DABB981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6303963" y="0"/>
            <a:ext cx="2840037" cy="3254375"/>
            <a:chOff x="3115" y="0"/>
            <a:chExt cx="2170" cy="2486"/>
          </a:xfrm>
        </p:grpSpPr>
        <p:grpSp>
          <p:nvGrpSpPr>
            <p:cNvPr id="10243" name="Group 3"/>
            <p:cNvGrpSpPr>
              <a:grpSpLocks/>
            </p:cNvGrpSpPr>
            <p:nvPr/>
          </p:nvGrpSpPr>
          <p:grpSpPr bwMode="auto">
            <a:xfrm>
              <a:off x="4080" y="1910"/>
              <a:ext cx="768" cy="576"/>
              <a:chOff x="0" y="0"/>
              <a:chExt cx="768" cy="576"/>
            </a:xfrm>
          </p:grpSpPr>
          <p:sp>
            <p:nvSpPr>
              <p:cNvPr id="10244"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5"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6" name="Group 6"/>
            <p:cNvGrpSpPr>
              <a:grpSpLocks/>
            </p:cNvGrpSpPr>
            <p:nvPr/>
          </p:nvGrpSpPr>
          <p:grpSpPr bwMode="auto">
            <a:xfrm>
              <a:off x="4257" y="1103"/>
              <a:ext cx="768" cy="576"/>
              <a:chOff x="0" y="0"/>
              <a:chExt cx="768" cy="576"/>
            </a:xfrm>
          </p:grpSpPr>
          <p:sp>
            <p:nvSpPr>
              <p:cNvPr id="10247" name="Oval 7"/>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8" name="Oval 8"/>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9" name="Group 9"/>
            <p:cNvGrpSpPr>
              <a:grpSpLocks/>
            </p:cNvGrpSpPr>
            <p:nvPr/>
          </p:nvGrpSpPr>
          <p:grpSpPr bwMode="auto">
            <a:xfrm>
              <a:off x="3134" y="0"/>
              <a:ext cx="768" cy="576"/>
              <a:chOff x="0" y="0"/>
              <a:chExt cx="768" cy="576"/>
            </a:xfrm>
          </p:grpSpPr>
          <p:sp>
            <p:nvSpPr>
              <p:cNvPr id="10250"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1"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2" name="Group 12"/>
            <p:cNvGrpSpPr>
              <a:grpSpLocks/>
            </p:cNvGrpSpPr>
            <p:nvPr/>
          </p:nvGrpSpPr>
          <p:grpSpPr bwMode="auto">
            <a:xfrm>
              <a:off x="3115" y="0"/>
              <a:ext cx="2170" cy="1702"/>
              <a:chOff x="3115" y="0"/>
              <a:chExt cx="2170" cy="1702"/>
            </a:xfrm>
          </p:grpSpPr>
          <p:grpSp>
            <p:nvGrpSpPr>
              <p:cNvPr id="10253" name="Group 13"/>
              <p:cNvGrpSpPr>
                <a:grpSpLocks/>
              </p:cNvGrpSpPr>
              <p:nvPr/>
            </p:nvGrpSpPr>
            <p:grpSpPr bwMode="auto">
              <a:xfrm>
                <a:off x="3640" y="308"/>
                <a:ext cx="1145" cy="844"/>
                <a:chOff x="1265" y="814"/>
                <a:chExt cx="2919" cy="2151"/>
              </a:xfrm>
            </p:grpSpPr>
            <p:sp>
              <p:nvSpPr>
                <p:cNvPr id="10254" name="Oval 14"/>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5" name="Oval 15"/>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6" name="Group 16"/>
              <p:cNvGrpSpPr>
                <a:grpSpLocks/>
              </p:cNvGrpSpPr>
              <p:nvPr/>
            </p:nvGrpSpPr>
            <p:grpSpPr bwMode="auto">
              <a:xfrm>
                <a:off x="3115" y="0"/>
                <a:ext cx="2145" cy="1702"/>
                <a:chOff x="3115" y="0"/>
                <a:chExt cx="2145" cy="1702"/>
              </a:xfrm>
            </p:grpSpPr>
            <p:grpSp>
              <p:nvGrpSpPr>
                <p:cNvPr id="10257" name="Group 17"/>
                <p:cNvGrpSpPr>
                  <a:grpSpLocks/>
                </p:cNvGrpSpPr>
                <p:nvPr/>
              </p:nvGrpSpPr>
              <p:grpSpPr bwMode="auto">
                <a:xfrm>
                  <a:off x="4505" y="589"/>
                  <a:ext cx="493" cy="912"/>
                  <a:chOff x="3471" y="1530"/>
                  <a:chExt cx="1258" cy="2327"/>
                </a:xfrm>
              </p:grpSpPr>
              <p:sp>
                <p:nvSpPr>
                  <p:cNvPr id="10258" name="Freeform 18"/>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259" name="Freeform 19"/>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60" name="Group 20"/>
                <p:cNvGrpSpPr>
                  <a:grpSpLocks/>
                </p:cNvGrpSpPr>
                <p:nvPr/>
              </p:nvGrpSpPr>
              <p:grpSpPr bwMode="auto">
                <a:xfrm>
                  <a:off x="4267" y="781"/>
                  <a:ext cx="966" cy="522"/>
                  <a:chOff x="2864" y="2019"/>
                  <a:chExt cx="2463" cy="1332"/>
                </a:xfrm>
              </p:grpSpPr>
              <p:sp>
                <p:nvSpPr>
                  <p:cNvPr id="10261" name="Freeform 21"/>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2" name="Freeform 22"/>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3" name="Group 23"/>
                <p:cNvGrpSpPr>
                  <a:grpSpLocks/>
                </p:cNvGrpSpPr>
                <p:nvPr/>
              </p:nvGrpSpPr>
              <p:grpSpPr bwMode="auto">
                <a:xfrm>
                  <a:off x="4280" y="707"/>
                  <a:ext cx="971" cy="417"/>
                  <a:chOff x="2897" y="1832"/>
                  <a:chExt cx="2477" cy="1064"/>
                </a:xfrm>
              </p:grpSpPr>
              <p:sp>
                <p:nvSpPr>
                  <p:cNvPr id="10264" name="Freeform 24"/>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5" name="Freeform 25"/>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6" name="Group 26"/>
                <p:cNvGrpSpPr>
                  <a:grpSpLocks/>
                </p:cNvGrpSpPr>
                <p:nvPr/>
              </p:nvGrpSpPr>
              <p:grpSpPr bwMode="auto">
                <a:xfrm>
                  <a:off x="4291" y="630"/>
                  <a:ext cx="969" cy="364"/>
                  <a:chOff x="2924" y="1636"/>
                  <a:chExt cx="2472" cy="927"/>
                </a:xfrm>
              </p:grpSpPr>
              <p:sp>
                <p:nvSpPr>
                  <p:cNvPr id="10267" name="Freeform 27"/>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8" name="Freeform 28"/>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9" name="Group 29"/>
                <p:cNvGrpSpPr>
                  <a:grpSpLocks/>
                </p:cNvGrpSpPr>
                <p:nvPr/>
              </p:nvGrpSpPr>
              <p:grpSpPr bwMode="auto">
                <a:xfrm>
                  <a:off x="4304" y="543"/>
                  <a:ext cx="918" cy="258"/>
                  <a:chOff x="2958" y="1414"/>
                  <a:chExt cx="2342" cy="657"/>
                </a:xfrm>
              </p:grpSpPr>
              <p:sp>
                <p:nvSpPr>
                  <p:cNvPr id="10270" name="Freeform 30"/>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1" name="Freeform 31"/>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2" name="Group 32"/>
                <p:cNvGrpSpPr>
                  <a:grpSpLocks/>
                </p:cNvGrpSpPr>
                <p:nvPr/>
              </p:nvGrpSpPr>
              <p:grpSpPr bwMode="auto">
                <a:xfrm>
                  <a:off x="4314" y="487"/>
                  <a:ext cx="843" cy="134"/>
                  <a:chOff x="2983" y="1269"/>
                  <a:chExt cx="2150" cy="343"/>
                </a:xfrm>
              </p:grpSpPr>
              <p:sp>
                <p:nvSpPr>
                  <p:cNvPr id="10273" name="Freeform 33"/>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4" name="Freeform 34"/>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5" name="Group 35"/>
                <p:cNvGrpSpPr>
                  <a:grpSpLocks/>
                </p:cNvGrpSpPr>
                <p:nvPr/>
              </p:nvGrpSpPr>
              <p:grpSpPr bwMode="auto">
                <a:xfrm>
                  <a:off x="4296" y="349"/>
                  <a:ext cx="737" cy="167"/>
                  <a:chOff x="2938" y="917"/>
                  <a:chExt cx="1879" cy="427"/>
                </a:xfrm>
              </p:grpSpPr>
              <p:sp>
                <p:nvSpPr>
                  <p:cNvPr id="10276" name="Freeform 36"/>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7" name="Freeform 37"/>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8" name="Group 38"/>
                <p:cNvGrpSpPr>
                  <a:grpSpLocks/>
                </p:cNvGrpSpPr>
                <p:nvPr/>
              </p:nvGrpSpPr>
              <p:grpSpPr bwMode="auto">
                <a:xfrm>
                  <a:off x="3394" y="637"/>
                  <a:ext cx="493" cy="912"/>
                  <a:chOff x="637" y="1653"/>
                  <a:chExt cx="1257" cy="2326"/>
                </a:xfrm>
              </p:grpSpPr>
              <p:sp>
                <p:nvSpPr>
                  <p:cNvPr id="10279" name="Freeform 39"/>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0" name="Freeform 40"/>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1" name="Group 41"/>
                <p:cNvGrpSpPr>
                  <a:grpSpLocks/>
                </p:cNvGrpSpPr>
                <p:nvPr/>
              </p:nvGrpSpPr>
              <p:grpSpPr bwMode="auto">
                <a:xfrm>
                  <a:off x="3142" y="850"/>
                  <a:ext cx="966" cy="522"/>
                  <a:chOff x="-5" y="2196"/>
                  <a:chExt cx="2463" cy="1332"/>
                </a:xfrm>
              </p:grpSpPr>
              <p:sp>
                <p:nvSpPr>
                  <p:cNvPr id="10282" name="Freeform 42"/>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3" name="Freeform 43"/>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4" name="Group 44"/>
                <p:cNvGrpSpPr>
                  <a:grpSpLocks/>
                </p:cNvGrpSpPr>
                <p:nvPr/>
              </p:nvGrpSpPr>
              <p:grpSpPr bwMode="auto">
                <a:xfrm>
                  <a:off x="3124" y="777"/>
                  <a:ext cx="971" cy="417"/>
                  <a:chOff x="-52" y="2009"/>
                  <a:chExt cx="2477" cy="1064"/>
                </a:xfrm>
              </p:grpSpPr>
              <p:sp>
                <p:nvSpPr>
                  <p:cNvPr id="10285" name="Freeform 45"/>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6" name="Freeform 46"/>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7" name="Group 47"/>
                <p:cNvGrpSpPr>
                  <a:grpSpLocks/>
                </p:cNvGrpSpPr>
                <p:nvPr/>
              </p:nvGrpSpPr>
              <p:grpSpPr bwMode="auto">
                <a:xfrm>
                  <a:off x="3115" y="700"/>
                  <a:ext cx="969" cy="363"/>
                  <a:chOff x="-74" y="1813"/>
                  <a:chExt cx="2472" cy="927"/>
                </a:xfrm>
              </p:grpSpPr>
              <p:sp>
                <p:nvSpPr>
                  <p:cNvPr id="10288" name="Freeform 48"/>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9" name="Freeform 49"/>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0" name="Group 50"/>
                <p:cNvGrpSpPr>
                  <a:grpSpLocks/>
                </p:cNvGrpSpPr>
                <p:nvPr/>
              </p:nvGrpSpPr>
              <p:grpSpPr bwMode="auto">
                <a:xfrm>
                  <a:off x="3153" y="613"/>
                  <a:ext cx="918" cy="257"/>
                  <a:chOff x="22" y="1591"/>
                  <a:chExt cx="2342" cy="657"/>
                </a:xfrm>
              </p:grpSpPr>
              <p:sp>
                <p:nvSpPr>
                  <p:cNvPr id="10291" name="Freeform 51"/>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2" name="Freeform 52"/>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3" name="Group 53"/>
                <p:cNvGrpSpPr>
                  <a:grpSpLocks/>
                </p:cNvGrpSpPr>
                <p:nvPr/>
              </p:nvGrpSpPr>
              <p:grpSpPr bwMode="auto">
                <a:xfrm>
                  <a:off x="3218" y="556"/>
                  <a:ext cx="843" cy="134"/>
                  <a:chOff x="189" y="1446"/>
                  <a:chExt cx="2150" cy="343"/>
                </a:xfrm>
              </p:grpSpPr>
              <p:sp>
                <p:nvSpPr>
                  <p:cNvPr id="10294" name="Freeform 54"/>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5" name="Freeform 55"/>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6" name="Group 56"/>
                <p:cNvGrpSpPr>
                  <a:grpSpLocks/>
                </p:cNvGrpSpPr>
                <p:nvPr/>
              </p:nvGrpSpPr>
              <p:grpSpPr bwMode="auto">
                <a:xfrm>
                  <a:off x="3342" y="418"/>
                  <a:ext cx="737" cy="167"/>
                  <a:chOff x="505" y="1094"/>
                  <a:chExt cx="1879" cy="427"/>
                </a:xfrm>
              </p:grpSpPr>
              <p:sp>
                <p:nvSpPr>
                  <p:cNvPr id="10297" name="Freeform 57"/>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8" name="Freeform 58"/>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299" name="Group 59"/>
                <p:cNvGrpSpPr>
                  <a:grpSpLocks/>
                </p:cNvGrpSpPr>
                <p:nvPr/>
              </p:nvGrpSpPr>
              <p:grpSpPr bwMode="auto">
                <a:xfrm>
                  <a:off x="3386" y="341"/>
                  <a:ext cx="725" cy="218"/>
                  <a:chOff x="616" y="899"/>
                  <a:chExt cx="1850" cy="554"/>
                </a:xfrm>
              </p:grpSpPr>
              <p:sp>
                <p:nvSpPr>
                  <p:cNvPr id="10300" name="Freeform 60"/>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1" name="Freeform 61"/>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2" name="Group 62"/>
                <p:cNvGrpSpPr>
                  <a:grpSpLocks/>
                </p:cNvGrpSpPr>
                <p:nvPr/>
              </p:nvGrpSpPr>
              <p:grpSpPr bwMode="auto">
                <a:xfrm>
                  <a:off x="3472" y="231"/>
                  <a:ext cx="693" cy="291"/>
                  <a:chOff x="3472" y="231"/>
                  <a:chExt cx="693" cy="291"/>
                </a:xfrm>
              </p:grpSpPr>
              <p:sp>
                <p:nvSpPr>
                  <p:cNvPr id="10303" name="Freeform 63"/>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4" name="Freeform 64"/>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5" name="Group 65"/>
                <p:cNvGrpSpPr>
                  <a:grpSpLocks/>
                </p:cNvGrpSpPr>
                <p:nvPr/>
              </p:nvGrpSpPr>
              <p:grpSpPr bwMode="auto">
                <a:xfrm>
                  <a:off x="3554" y="118"/>
                  <a:ext cx="664" cy="349"/>
                  <a:chOff x="3554" y="118"/>
                  <a:chExt cx="664" cy="349"/>
                </a:xfrm>
              </p:grpSpPr>
              <p:sp>
                <p:nvSpPr>
                  <p:cNvPr id="10306" name="Freeform 66"/>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7" name="Freeform 67"/>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8" name="Group 68"/>
                <p:cNvGrpSpPr>
                  <a:grpSpLocks/>
                </p:cNvGrpSpPr>
                <p:nvPr/>
              </p:nvGrpSpPr>
              <p:grpSpPr bwMode="auto">
                <a:xfrm>
                  <a:off x="3784" y="30"/>
                  <a:ext cx="305" cy="593"/>
                  <a:chOff x="1633" y="104"/>
                  <a:chExt cx="778" cy="1512"/>
                </a:xfrm>
              </p:grpSpPr>
              <p:sp>
                <p:nvSpPr>
                  <p:cNvPr id="10309" name="Freeform 69"/>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0" name="Freeform 70"/>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1" name="Group 71"/>
                <p:cNvGrpSpPr>
                  <a:grpSpLocks/>
                </p:cNvGrpSpPr>
                <p:nvPr/>
              </p:nvGrpSpPr>
              <p:grpSpPr bwMode="auto">
                <a:xfrm>
                  <a:off x="3903" y="0"/>
                  <a:ext cx="248" cy="601"/>
                  <a:chOff x="1935" y="28"/>
                  <a:chExt cx="634" cy="1534"/>
                </a:xfrm>
              </p:grpSpPr>
              <p:sp>
                <p:nvSpPr>
                  <p:cNvPr id="10312" name="Freeform 72"/>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3" name="Freeform 73"/>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4" name="Group 74"/>
                <p:cNvGrpSpPr>
                  <a:grpSpLocks/>
                </p:cNvGrpSpPr>
                <p:nvPr/>
              </p:nvGrpSpPr>
              <p:grpSpPr bwMode="auto">
                <a:xfrm>
                  <a:off x="4251" y="252"/>
                  <a:ext cx="723" cy="222"/>
                  <a:chOff x="2822" y="672"/>
                  <a:chExt cx="1845" cy="566"/>
                </a:xfrm>
              </p:grpSpPr>
              <p:sp>
                <p:nvSpPr>
                  <p:cNvPr id="10315" name="Freeform 75"/>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6" name="Freeform 76"/>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17" name="Group 77"/>
                <p:cNvGrpSpPr>
                  <a:grpSpLocks/>
                </p:cNvGrpSpPr>
                <p:nvPr/>
              </p:nvGrpSpPr>
              <p:grpSpPr bwMode="auto">
                <a:xfrm>
                  <a:off x="4196" y="163"/>
                  <a:ext cx="699" cy="282"/>
                  <a:chOff x="2683" y="445"/>
                  <a:chExt cx="1781" cy="717"/>
                </a:xfrm>
              </p:grpSpPr>
              <p:sp>
                <p:nvSpPr>
                  <p:cNvPr id="10318" name="Freeform 78"/>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9" name="Freeform 79"/>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0320"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0321" name="Freeform 81"/>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0322" name="Group 82"/>
                <p:cNvGrpSpPr>
                  <a:grpSpLocks/>
                </p:cNvGrpSpPr>
                <p:nvPr/>
              </p:nvGrpSpPr>
              <p:grpSpPr bwMode="auto">
                <a:xfrm>
                  <a:off x="4242" y="5"/>
                  <a:ext cx="251" cy="596"/>
                  <a:chOff x="2800" y="41"/>
                  <a:chExt cx="640" cy="1520"/>
                </a:xfrm>
              </p:grpSpPr>
              <p:sp>
                <p:nvSpPr>
                  <p:cNvPr id="10323" name="Freeform 83"/>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4" name="Freeform 84"/>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5" name="Group 85"/>
                <p:cNvGrpSpPr>
                  <a:grpSpLocks/>
                </p:cNvGrpSpPr>
                <p:nvPr/>
              </p:nvGrpSpPr>
              <p:grpSpPr bwMode="auto">
                <a:xfrm>
                  <a:off x="4295" y="53"/>
                  <a:ext cx="398" cy="574"/>
                  <a:chOff x="2934" y="163"/>
                  <a:chExt cx="1017" cy="1464"/>
                </a:xfrm>
              </p:grpSpPr>
              <p:sp>
                <p:nvSpPr>
                  <p:cNvPr id="10326" name="Freeform 86"/>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7" name="Freeform 87"/>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8" name="Group 88"/>
                <p:cNvGrpSpPr>
                  <a:grpSpLocks/>
                </p:cNvGrpSpPr>
                <p:nvPr/>
              </p:nvGrpSpPr>
              <p:grpSpPr bwMode="auto">
                <a:xfrm>
                  <a:off x="4215" y="2"/>
                  <a:ext cx="95" cy="567"/>
                  <a:chOff x="2730" y="32"/>
                  <a:chExt cx="243" cy="1448"/>
                </a:xfrm>
              </p:grpSpPr>
              <p:sp>
                <p:nvSpPr>
                  <p:cNvPr id="10329" name="Freeform 89"/>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0" name="Freeform 90"/>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31" name="Group 91"/>
                <p:cNvGrpSpPr>
                  <a:grpSpLocks/>
                </p:cNvGrpSpPr>
                <p:nvPr/>
              </p:nvGrpSpPr>
              <p:grpSpPr bwMode="auto">
                <a:xfrm>
                  <a:off x="3514" y="683"/>
                  <a:ext cx="425" cy="960"/>
                  <a:chOff x="943" y="1769"/>
                  <a:chExt cx="1085" cy="2450"/>
                </a:xfrm>
              </p:grpSpPr>
              <p:sp>
                <p:nvSpPr>
                  <p:cNvPr id="10332" name="Freeform 92"/>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3" name="Freeform 93"/>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4" name="Group 94"/>
                <p:cNvGrpSpPr>
                  <a:grpSpLocks/>
                </p:cNvGrpSpPr>
                <p:nvPr/>
              </p:nvGrpSpPr>
              <p:grpSpPr bwMode="auto">
                <a:xfrm>
                  <a:off x="3715" y="748"/>
                  <a:ext cx="300" cy="930"/>
                  <a:chOff x="1455" y="1936"/>
                  <a:chExt cx="766" cy="2373"/>
                </a:xfrm>
              </p:grpSpPr>
              <p:sp>
                <p:nvSpPr>
                  <p:cNvPr id="10335" name="Freeform 95"/>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6" name="Freeform 96"/>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7" name="Group 97"/>
                <p:cNvGrpSpPr>
                  <a:grpSpLocks/>
                </p:cNvGrpSpPr>
                <p:nvPr/>
              </p:nvGrpSpPr>
              <p:grpSpPr bwMode="auto">
                <a:xfrm rot="88588">
                  <a:off x="3923" y="769"/>
                  <a:ext cx="180" cy="913"/>
                  <a:chOff x="1956" y="1990"/>
                  <a:chExt cx="492" cy="2604"/>
                </a:xfrm>
              </p:grpSpPr>
              <p:sp>
                <p:nvSpPr>
                  <p:cNvPr id="10338" name="Freeform 98"/>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9" name="Freeform 99"/>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0" name="Group 100"/>
                <p:cNvGrpSpPr>
                  <a:grpSpLocks/>
                </p:cNvGrpSpPr>
                <p:nvPr/>
              </p:nvGrpSpPr>
              <p:grpSpPr bwMode="auto">
                <a:xfrm>
                  <a:off x="4451" y="662"/>
                  <a:ext cx="442" cy="951"/>
                  <a:chOff x="3334" y="1717"/>
                  <a:chExt cx="1125" cy="2426"/>
                </a:xfrm>
              </p:grpSpPr>
              <p:sp>
                <p:nvSpPr>
                  <p:cNvPr id="10341" name="Freeform 101"/>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2" name="Freeform 102"/>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3" name="Group 103"/>
                <p:cNvGrpSpPr>
                  <a:grpSpLocks/>
                </p:cNvGrpSpPr>
                <p:nvPr/>
              </p:nvGrpSpPr>
              <p:grpSpPr bwMode="auto">
                <a:xfrm>
                  <a:off x="4391" y="721"/>
                  <a:ext cx="347" cy="951"/>
                  <a:chOff x="3181" y="1866"/>
                  <a:chExt cx="883" cy="2426"/>
                </a:xfrm>
              </p:grpSpPr>
              <p:sp>
                <p:nvSpPr>
                  <p:cNvPr id="10344" name="Freeform 104"/>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5" name="Freeform 105"/>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6" name="Group 106"/>
                <p:cNvGrpSpPr>
                  <a:grpSpLocks/>
                </p:cNvGrpSpPr>
                <p:nvPr/>
              </p:nvGrpSpPr>
              <p:grpSpPr bwMode="auto">
                <a:xfrm>
                  <a:off x="4323" y="767"/>
                  <a:ext cx="243" cy="935"/>
                  <a:chOff x="3006" y="1983"/>
                  <a:chExt cx="619" cy="2386"/>
                </a:xfrm>
              </p:grpSpPr>
              <p:sp>
                <p:nvSpPr>
                  <p:cNvPr id="10347" name="Freeform 107"/>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8" name="Freeform 108"/>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49" name="Group 109"/>
                <p:cNvGrpSpPr>
                  <a:grpSpLocks/>
                </p:cNvGrpSpPr>
                <p:nvPr/>
              </p:nvGrpSpPr>
              <p:grpSpPr bwMode="auto">
                <a:xfrm>
                  <a:off x="4249" y="813"/>
                  <a:ext cx="159" cy="870"/>
                  <a:chOff x="2819" y="2101"/>
                  <a:chExt cx="405" cy="2219"/>
                </a:xfrm>
              </p:grpSpPr>
              <p:sp>
                <p:nvSpPr>
                  <p:cNvPr id="10350" name="Freeform 110"/>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51" name="Freeform 111"/>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52" name="Group 112"/>
                <p:cNvGrpSpPr>
                  <a:grpSpLocks/>
                </p:cNvGrpSpPr>
                <p:nvPr/>
              </p:nvGrpSpPr>
              <p:grpSpPr bwMode="auto">
                <a:xfrm>
                  <a:off x="4045" y="826"/>
                  <a:ext cx="167" cy="857"/>
                  <a:chOff x="2287" y="2135"/>
                  <a:chExt cx="426" cy="2185"/>
                </a:xfrm>
              </p:grpSpPr>
              <p:sp>
                <p:nvSpPr>
                  <p:cNvPr id="10353" name="Freeform 113"/>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0354" name="Freeform 114"/>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sp>
            <p:nvSpPr>
              <p:cNvPr id="10355" name="Freeform 115"/>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56" name="Arc 116"/>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0357"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0358" name="Arc 118"/>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0359" name="Arc 119"/>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0360"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0361"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2" name="Arc 122"/>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0363" name="Arc 123"/>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4" name="Freeform 124"/>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65" name="Freeform 125"/>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66"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0367" name="Arc 127"/>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0368" name="Arc 128"/>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0369" name="Freeform 129"/>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0" name="Freeform 130"/>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1"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2"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73" name="Freeform 133"/>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4" name="Freeform 134"/>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5" name="Freeform 135"/>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76" name="Freeform 136"/>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0377"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8"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79"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vl1pPr>
          </a:lstStyle>
          <a:p>
            <a:endParaRPr lang="en-US"/>
          </a:p>
        </p:txBody>
      </p:sp>
      <p:sp>
        <p:nvSpPr>
          <p:cNvPr id="10380"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p>
        </p:txBody>
      </p:sp>
      <p:sp>
        <p:nvSpPr>
          <p:cNvPr id="10381"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3D430FEF-A3F2-45F0-9640-4B2FDEC43893}"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itchFamily="34" charset="0"/>
        </a:defRPr>
      </a:lvl2pPr>
      <a:lvl3pPr algn="l" rtl="0" fontAlgn="base">
        <a:spcBef>
          <a:spcPct val="0"/>
        </a:spcBef>
        <a:spcAft>
          <a:spcPct val="0"/>
        </a:spcAft>
        <a:defRPr sz="4400">
          <a:solidFill>
            <a:schemeClr val="tx2"/>
          </a:solidFill>
          <a:latin typeface="Arial Black" pitchFamily="34" charset="0"/>
        </a:defRPr>
      </a:lvl3pPr>
      <a:lvl4pPr algn="l" rtl="0" fontAlgn="base">
        <a:spcBef>
          <a:spcPct val="0"/>
        </a:spcBef>
        <a:spcAft>
          <a:spcPct val="0"/>
        </a:spcAft>
        <a:defRPr sz="4400">
          <a:solidFill>
            <a:schemeClr val="tx2"/>
          </a:solidFill>
          <a:latin typeface="Arial Black" pitchFamily="34" charset="0"/>
        </a:defRPr>
      </a:lvl4pPr>
      <a:lvl5pPr algn="l" rtl="0" fontAlgn="base">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Font typeface="Times New Roman" pitchFamily="18" charset="0"/>
        <a:buChar char="−"/>
        <a:defRPr sz="2000">
          <a:solidFill>
            <a:schemeClr val="tx1"/>
          </a:solidFill>
          <a:latin typeface="+mn-lt"/>
        </a:defRPr>
      </a:lvl4pPr>
      <a:lvl5pPr marL="2057400" indent="-228600" algn="l" rtl="0" fontAlgn="base">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457200" y="457200"/>
            <a:ext cx="8229600" cy="1736725"/>
          </a:xfrm>
        </p:spPr>
        <p:txBody>
          <a:bodyPr/>
          <a:lstStyle/>
          <a:p>
            <a:pPr algn="ctr"/>
            <a:r>
              <a:rPr lang="en-US" dirty="0" smtClean="0"/>
              <a:t> </a:t>
            </a:r>
            <a:r>
              <a:rPr lang="en-US" dirty="0"/>
              <a:t>Neural Networks</a:t>
            </a:r>
          </a:p>
        </p:txBody>
      </p:sp>
      <p:sp>
        <p:nvSpPr>
          <p:cNvPr id="20483" name="Rectangle 3"/>
          <p:cNvSpPr>
            <a:spLocks noGrp="1" noChangeArrowheads="1"/>
          </p:cNvSpPr>
          <p:nvPr>
            <p:ph type="subTitle" idx="1"/>
          </p:nvPr>
        </p:nvSpPr>
        <p:spPr>
          <a:xfrm>
            <a:off x="1371600" y="2362200"/>
            <a:ext cx="6400800" cy="1219200"/>
          </a:xfrm>
        </p:spPr>
        <p:txBody>
          <a:bodyPr/>
          <a:lstStyle/>
          <a:p>
            <a:r>
              <a:rPr lang="en-US" sz="3600" b="1" dirty="0">
                <a:solidFill>
                  <a:schemeClr val="tx2"/>
                </a:solidFill>
              </a:rPr>
              <a:t>Dr. </a:t>
            </a:r>
            <a:r>
              <a:rPr lang="en-US" sz="3600" b="1" dirty="0" smtClean="0">
                <a:solidFill>
                  <a:schemeClr val="tx2"/>
                </a:solidFill>
              </a:rPr>
              <a:t>Abdul Basit Siddiqui</a:t>
            </a:r>
            <a:endParaRPr lang="en-US" sz="3600" b="1" dirty="0">
              <a:solidFill>
                <a:schemeClr val="tx2"/>
              </a:solidFill>
            </a:endParaRPr>
          </a:p>
        </p:txBody>
      </p:sp>
      <p:sp>
        <p:nvSpPr>
          <p:cNvPr id="20484" name="Rectangle 4"/>
          <p:cNvSpPr>
            <a:spLocks noChangeArrowheads="1"/>
          </p:cNvSpPr>
          <p:nvPr/>
        </p:nvSpPr>
        <p:spPr bwMode="auto">
          <a:xfrm>
            <a:off x="1371600" y="3581400"/>
            <a:ext cx="6400800" cy="1219200"/>
          </a:xfrm>
          <a:prstGeom prst="rect">
            <a:avLst/>
          </a:prstGeom>
          <a:noFill/>
          <a:ln w="9525">
            <a:noFill/>
            <a:miter lim="800000"/>
            <a:headEnd/>
            <a:tailEnd/>
          </a:ln>
          <a:effectLst/>
        </p:spPr>
        <p:txBody>
          <a:bodyPr/>
          <a:lstStyle/>
          <a:p>
            <a:pPr eaLnBrk="1" hangingPunct="1"/>
            <a:r>
              <a:rPr lang="en-US" sz="4000" b="1" dirty="0">
                <a:solidFill>
                  <a:schemeClr val="tx2"/>
                </a:solidFill>
                <a:latin typeface="Arial" charset="0"/>
              </a:rPr>
              <a:t>Lecture No. </a:t>
            </a:r>
            <a:r>
              <a:rPr lang="en-US" sz="4000" b="1" dirty="0" smtClean="0">
                <a:solidFill>
                  <a:schemeClr val="tx2"/>
                </a:solidFill>
                <a:latin typeface="Arial" charset="0"/>
              </a:rPr>
              <a:t>4</a:t>
            </a:r>
            <a:endParaRPr lang="en-US" sz="4000" b="1" dirty="0">
              <a:solidFill>
                <a:schemeClr val="tx2"/>
              </a:solidFill>
              <a:latin typeface="Arial" charset="0"/>
            </a:endParaRPr>
          </a:p>
          <a:p>
            <a:pPr eaLnBrk="1" hangingPunct="1"/>
            <a:endParaRPr lang="en-US" sz="2400" dirty="0">
              <a:solidFill>
                <a:schemeClr val="tx2"/>
              </a:solidFill>
              <a:latin typeface="Arial"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a:xfrm>
            <a:off x="685800" y="1447800"/>
            <a:ext cx="7772400" cy="5029200"/>
          </a:xfrm>
        </p:spPr>
        <p:txBody>
          <a:bodyPr/>
          <a:lstStyle/>
          <a:p>
            <a:pPr>
              <a:lnSpc>
                <a:spcPct val="80000"/>
              </a:lnSpc>
            </a:pPr>
            <a:r>
              <a:rPr lang="en-US" sz="2400" b="1">
                <a:latin typeface="Tahoma" pitchFamily="34" charset="0"/>
              </a:rPr>
              <a:t>Perceptrons had perhaps the most far-reaching impact of any of the early neural nets.</a:t>
            </a:r>
          </a:p>
          <a:p>
            <a:pPr>
              <a:lnSpc>
                <a:spcPct val="80000"/>
              </a:lnSpc>
            </a:pPr>
            <a:r>
              <a:rPr lang="en-US" sz="2400" b="1">
                <a:latin typeface="Tahoma" pitchFamily="34" charset="0"/>
              </a:rPr>
              <a:t>A number of different types of Perceptrons have been used and described by various workers.</a:t>
            </a:r>
          </a:p>
          <a:p>
            <a:pPr>
              <a:lnSpc>
                <a:spcPct val="80000"/>
              </a:lnSpc>
            </a:pPr>
            <a:r>
              <a:rPr lang="en-US" sz="2400" b="1">
                <a:latin typeface="Tahoma" pitchFamily="34" charset="0"/>
              </a:rPr>
              <a:t>The original perceptrons had three layers of neurons – sensory units, associator units and a response unit – forming an approximate model of a retina.</a:t>
            </a:r>
          </a:p>
          <a:p>
            <a:pPr>
              <a:lnSpc>
                <a:spcPct val="80000"/>
              </a:lnSpc>
            </a:pPr>
            <a:r>
              <a:rPr lang="en-US" sz="2400" b="1">
                <a:latin typeface="Tahoma" pitchFamily="34" charset="0"/>
              </a:rPr>
              <a:t>Under suitable assumptions, its iterative learning procedure can be proved to converge to the correct weights i.e., the weights that allow the net to produce the correct output value for each of the training input patterns.</a:t>
            </a:r>
          </a:p>
        </p:txBody>
      </p:sp>
      <p:sp>
        <p:nvSpPr>
          <p:cNvPr id="55300" name="WordArt 4"/>
          <p:cNvSpPr>
            <a:spLocks noChangeArrowheads="1" noChangeShapeType="1" noTextEdit="1"/>
          </p:cNvSpPr>
          <p:nvPr/>
        </p:nvSpPr>
        <p:spPr bwMode="auto">
          <a:xfrm>
            <a:off x="2057400" y="304800"/>
            <a:ext cx="4038600"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dissolve">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5299">
                                            <p:txEl>
                                              <p:pRg st="0" end="0"/>
                                            </p:txEl>
                                          </p:spTgt>
                                        </p:tgtEl>
                                        <p:attrNameLst>
                                          <p:attrName>style.visibility</p:attrName>
                                        </p:attrNameLst>
                                      </p:cBhvr>
                                      <p:to>
                                        <p:strVal val="visible"/>
                                      </p:to>
                                    </p:set>
                                    <p:animEffect transition="in" filter="dissolve">
                                      <p:cBhvr>
                                        <p:cTn id="12" dur="500"/>
                                        <p:tgtEl>
                                          <p:spTgt spid="552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5299">
                                            <p:txEl>
                                              <p:pRg st="1" end="1"/>
                                            </p:txEl>
                                          </p:spTgt>
                                        </p:tgtEl>
                                        <p:attrNameLst>
                                          <p:attrName>style.visibility</p:attrName>
                                        </p:attrNameLst>
                                      </p:cBhvr>
                                      <p:to>
                                        <p:strVal val="visible"/>
                                      </p:to>
                                    </p:set>
                                    <p:animEffect transition="in" filter="dissolve">
                                      <p:cBhvr>
                                        <p:cTn id="17" dur="500"/>
                                        <p:tgtEl>
                                          <p:spTgt spid="552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5299">
                                            <p:txEl>
                                              <p:pRg st="2" end="2"/>
                                            </p:txEl>
                                          </p:spTgt>
                                        </p:tgtEl>
                                        <p:attrNameLst>
                                          <p:attrName>style.visibility</p:attrName>
                                        </p:attrNameLst>
                                      </p:cBhvr>
                                      <p:to>
                                        <p:strVal val="visible"/>
                                      </p:to>
                                    </p:set>
                                    <p:animEffect transition="in" filter="dissolve">
                                      <p:cBhvr>
                                        <p:cTn id="22" dur="500"/>
                                        <p:tgtEl>
                                          <p:spTgt spid="5529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5299">
                                            <p:txEl>
                                              <p:pRg st="3" end="3"/>
                                            </p:txEl>
                                          </p:spTgt>
                                        </p:tgtEl>
                                        <p:attrNameLst>
                                          <p:attrName>style.visibility</p:attrName>
                                        </p:attrNameLst>
                                      </p:cBhvr>
                                      <p:to>
                                        <p:strVal val="visible"/>
                                      </p:to>
                                    </p:set>
                                    <p:animEffect transition="in" filter="dissolve">
                                      <p:cBhvr>
                                        <p:cTn id="27" dur="500"/>
                                        <p:tgtEl>
                                          <p:spTgt spid="55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sz="half" idx="1"/>
          </p:nvPr>
        </p:nvSpPr>
        <p:spPr>
          <a:xfrm>
            <a:off x="685800" y="914400"/>
            <a:ext cx="3810000" cy="5181600"/>
          </a:xfrm>
        </p:spPr>
        <p:txBody>
          <a:bodyPr/>
          <a:lstStyle/>
          <a:p>
            <a:pPr>
              <a:lnSpc>
                <a:spcPct val="80000"/>
              </a:lnSpc>
            </a:pPr>
            <a:r>
              <a:rPr lang="en-US" sz="2200" b="1" dirty="0">
                <a:latin typeface="Tahoma" pitchFamily="34" charset="0"/>
              </a:rPr>
              <a:t>The architecture of a simple </a:t>
            </a:r>
            <a:r>
              <a:rPr lang="en-US" sz="2200" b="1" dirty="0" err="1">
                <a:latin typeface="Tahoma" pitchFamily="34" charset="0"/>
              </a:rPr>
              <a:t>perceptron</a:t>
            </a:r>
            <a:r>
              <a:rPr lang="en-US" sz="2200" b="1" dirty="0">
                <a:latin typeface="Tahoma" pitchFamily="34" charset="0"/>
              </a:rPr>
              <a:t> for performing single classification is shown in the figure.</a:t>
            </a:r>
          </a:p>
          <a:p>
            <a:pPr>
              <a:lnSpc>
                <a:spcPct val="80000"/>
              </a:lnSpc>
            </a:pPr>
            <a:r>
              <a:rPr lang="en-US" sz="2200" b="1" dirty="0">
                <a:latin typeface="Tahoma" pitchFamily="34" charset="0"/>
              </a:rPr>
              <a:t>The goal of the net is to classify each input pattern as belonging, or not belonging, to a particular class.</a:t>
            </a:r>
          </a:p>
          <a:p>
            <a:pPr>
              <a:lnSpc>
                <a:spcPct val="80000"/>
              </a:lnSpc>
            </a:pPr>
            <a:r>
              <a:rPr lang="en-US" sz="2200" b="1" dirty="0">
                <a:latin typeface="Tahoma" pitchFamily="34" charset="0"/>
              </a:rPr>
              <a:t>Belonging is signified by the output unit giving a response of +1; not belonging is indicated by a response of -1. </a:t>
            </a:r>
          </a:p>
          <a:p>
            <a:pPr>
              <a:lnSpc>
                <a:spcPct val="80000"/>
              </a:lnSpc>
            </a:pPr>
            <a:r>
              <a:rPr lang="en-US" sz="2200" b="1" dirty="0">
                <a:latin typeface="Tahoma" pitchFamily="34" charset="0"/>
              </a:rPr>
              <a:t>A zero output means that it is not decisive.</a:t>
            </a:r>
          </a:p>
        </p:txBody>
      </p:sp>
      <p:sp>
        <p:nvSpPr>
          <p:cNvPr id="56324" name="WordArt 4"/>
          <p:cNvSpPr>
            <a:spLocks noChangeArrowheads="1" noChangeShapeType="1" noTextEdit="1"/>
          </p:cNvSpPr>
          <p:nvPr/>
        </p:nvSpPr>
        <p:spPr bwMode="auto">
          <a:xfrm>
            <a:off x="228600" y="304800"/>
            <a:ext cx="8277225"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Simple Perceptron for Pattern Classification</a:t>
            </a:r>
          </a:p>
        </p:txBody>
      </p:sp>
      <p:grpSp>
        <p:nvGrpSpPr>
          <p:cNvPr id="19" name="Group 18"/>
          <p:cNvGrpSpPr/>
          <p:nvPr/>
        </p:nvGrpSpPr>
        <p:grpSpPr>
          <a:xfrm>
            <a:off x="4383088" y="1244600"/>
            <a:ext cx="4075112" cy="4943475"/>
            <a:chOff x="4383088" y="1244600"/>
            <a:chExt cx="4075112" cy="4943475"/>
          </a:xfrm>
        </p:grpSpPr>
        <p:sp>
          <p:nvSpPr>
            <p:cNvPr id="56336" name="Oval 16"/>
            <p:cNvSpPr>
              <a:spLocks noChangeArrowheads="1"/>
            </p:cNvSpPr>
            <p:nvPr/>
          </p:nvSpPr>
          <p:spPr bwMode="auto">
            <a:xfrm>
              <a:off x="4383088" y="206375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1</a:t>
              </a:r>
              <a:endParaRPr lang="en-US" sz="2800" b="1">
                <a:solidFill>
                  <a:srgbClr val="000000"/>
                </a:solidFill>
                <a:effectLst>
                  <a:outerShdw blurRad="38100" dist="38100" dir="2700000" algn="tl">
                    <a:srgbClr val="FFFFFF"/>
                  </a:outerShdw>
                </a:effectLst>
                <a:latin typeface="Arial" charset="0"/>
              </a:endParaRPr>
            </a:p>
          </p:txBody>
        </p:sp>
        <p:sp>
          <p:nvSpPr>
            <p:cNvPr id="56337" name="Oval 17"/>
            <p:cNvSpPr>
              <a:spLocks noChangeArrowheads="1"/>
            </p:cNvSpPr>
            <p:nvPr/>
          </p:nvSpPr>
          <p:spPr bwMode="auto">
            <a:xfrm>
              <a:off x="4383088" y="3178175"/>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dirty="0">
                  <a:solidFill>
                    <a:srgbClr val="000000"/>
                  </a:solidFill>
                  <a:effectLst>
                    <a:outerShdw blurRad="38100" dist="38100" dir="2700000" algn="tl">
                      <a:srgbClr val="FFFFFF"/>
                    </a:outerShdw>
                  </a:effectLst>
                  <a:latin typeface="Arial" charset="0"/>
                </a:rPr>
                <a:t>X</a:t>
              </a:r>
              <a:r>
                <a:rPr lang="en-US" sz="2800" b="1" baseline="-25000" dirty="0">
                  <a:solidFill>
                    <a:srgbClr val="000000"/>
                  </a:solidFill>
                  <a:effectLst>
                    <a:outerShdw blurRad="38100" dist="38100" dir="2700000" algn="tl">
                      <a:srgbClr val="FFFFFF"/>
                    </a:outerShdw>
                  </a:effectLst>
                  <a:latin typeface="Arial" charset="0"/>
                </a:rPr>
                <a:t>2</a:t>
              </a:r>
              <a:endParaRPr lang="en-US" sz="2800" b="1" dirty="0">
                <a:solidFill>
                  <a:srgbClr val="000000"/>
                </a:solidFill>
                <a:effectLst>
                  <a:outerShdw blurRad="38100" dist="38100" dir="2700000" algn="tl">
                    <a:srgbClr val="FFFFFF"/>
                  </a:outerShdw>
                </a:effectLst>
                <a:latin typeface="Arial" charset="0"/>
              </a:endParaRPr>
            </a:p>
          </p:txBody>
        </p:sp>
        <p:sp>
          <p:nvSpPr>
            <p:cNvPr id="56338" name="Rectangle 18"/>
            <p:cNvSpPr>
              <a:spLocks noChangeArrowheads="1"/>
            </p:cNvSpPr>
            <p:nvPr/>
          </p:nvSpPr>
          <p:spPr bwMode="auto">
            <a:xfrm>
              <a:off x="4635500" y="4208463"/>
              <a:ext cx="431800" cy="936625"/>
            </a:xfrm>
            <a:prstGeom prst="rect">
              <a:avLst/>
            </a:prstGeom>
            <a:noFill/>
            <a:ln w="12700">
              <a:noFill/>
              <a:miter lim="800000"/>
              <a:headEnd type="none" w="sm" len="sm"/>
              <a:tailEnd type="none" w="sm" len="sm"/>
            </a:ln>
            <a:effectLst/>
          </p:spPr>
          <p:txBody>
            <a:bodyPr wrap="none" anchor="ctr"/>
            <a:lstStyle/>
            <a:p>
              <a:r>
                <a:rPr lang="en-US" sz="1600">
                  <a:latin typeface="Monotype Sorts" pitchFamily="2" charset="2"/>
                </a:rPr>
                <a:t>l</a:t>
              </a:r>
            </a:p>
            <a:p>
              <a:r>
                <a:rPr lang="en-US" sz="1600">
                  <a:latin typeface="Monotype Sorts" pitchFamily="2" charset="2"/>
                </a:rPr>
                <a:t>l</a:t>
              </a:r>
            </a:p>
            <a:p>
              <a:r>
                <a:rPr lang="en-US" sz="1600">
                  <a:latin typeface="Monotype Sorts" pitchFamily="2" charset="2"/>
                </a:rPr>
                <a:t>l</a:t>
              </a:r>
            </a:p>
          </p:txBody>
        </p:sp>
        <p:sp>
          <p:nvSpPr>
            <p:cNvPr id="56339" name="Oval 19"/>
            <p:cNvSpPr>
              <a:spLocks noChangeArrowheads="1"/>
            </p:cNvSpPr>
            <p:nvPr/>
          </p:nvSpPr>
          <p:spPr bwMode="auto">
            <a:xfrm>
              <a:off x="4383088" y="525145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n</a:t>
              </a:r>
              <a:endParaRPr lang="en-US" sz="2800" b="1">
                <a:solidFill>
                  <a:srgbClr val="000000"/>
                </a:solidFill>
                <a:effectLst>
                  <a:outerShdw blurRad="38100" dist="38100" dir="2700000" algn="tl">
                    <a:srgbClr val="FFFFFF"/>
                  </a:outerShdw>
                </a:effectLst>
                <a:latin typeface="Arial" charset="0"/>
              </a:endParaRPr>
            </a:p>
          </p:txBody>
        </p:sp>
        <p:sp>
          <p:nvSpPr>
            <p:cNvPr id="56342" name="Oval 22"/>
            <p:cNvSpPr>
              <a:spLocks noChangeArrowheads="1"/>
            </p:cNvSpPr>
            <p:nvPr/>
          </p:nvSpPr>
          <p:spPr bwMode="auto">
            <a:xfrm>
              <a:off x="5511800" y="124460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1</a:t>
              </a:r>
            </a:p>
          </p:txBody>
        </p:sp>
        <p:sp>
          <p:nvSpPr>
            <p:cNvPr id="56343" name="Oval 23"/>
            <p:cNvSpPr>
              <a:spLocks noChangeArrowheads="1"/>
            </p:cNvSpPr>
            <p:nvPr/>
          </p:nvSpPr>
          <p:spPr bwMode="auto">
            <a:xfrm>
              <a:off x="7556500" y="342900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Y</a:t>
              </a:r>
              <a:r>
                <a:rPr lang="en-US" sz="2800" b="1" baseline="-25000">
                  <a:solidFill>
                    <a:srgbClr val="000000"/>
                  </a:solidFill>
                  <a:effectLst>
                    <a:outerShdw blurRad="38100" dist="38100" dir="2700000" algn="tl">
                      <a:srgbClr val="FFFFFF"/>
                    </a:outerShdw>
                  </a:effectLst>
                  <a:latin typeface="Arial" charset="0"/>
                </a:rPr>
                <a:t>2</a:t>
              </a:r>
              <a:endParaRPr lang="en-US" sz="2800" b="1">
                <a:solidFill>
                  <a:srgbClr val="000000"/>
                </a:solidFill>
                <a:effectLst>
                  <a:outerShdw blurRad="38100" dist="38100" dir="2700000" algn="tl">
                    <a:srgbClr val="FFFFFF"/>
                  </a:outerShdw>
                </a:effectLst>
                <a:latin typeface="Arial" charset="0"/>
              </a:endParaRPr>
            </a:p>
          </p:txBody>
        </p:sp>
        <p:sp>
          <p:nvSpPr>
            <p:cNvPr id="56357" name="Freeform 37"/>
            <p:cNvSpPr>
              <a:spLocks/>
            </p:cNvSpPr>
            <p:nvPr/>
          </p:nvSpPr>
          <p:spPr bwMode="auto">
            <a:xfrm>
              <a:off x="6413500" y="1828800"/>
              <a:ext cx="1447800" cy="16002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58" name="Freeform 38"/>
            <p:cNvSpPr>
              <a:spLocks/>
            </p:cNvSpPr>
            <p:nvPr/>
          </p:nvSpPr>
          <p:spPr bwMode="auto">
            <a:xfrm>
              <a:off x="5270500" y="2438400"/>
              <a:ext cx="2362200" cy="11430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59" name="Freeform 39"/>
            <p:cNvSpPr>
              <a:spLocks/>
            </p:cNvSpPr>
            <p:nvPr/>
          </p:nvSpPr>
          <p:spPr bwMode="auto">
            <a:xfrm>
              <a:off x="5270500" y="3657600"/>
              <a:ext cx="2286000" cy="2286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60" name="Freeform 40"/>
            <p:cNvSpPr>
              <a:spLocks/>
            </p:cNvSpPr>
            <p:nvPr/>
          </p:nvSpPr>
          <p:spPr bwMode="auto">
            <a:xfrm flipV="1">
              <a:off x="5270500" y="4343400"/>
              <a:ext cx="2514600" cy="13716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48" name="AutoShape 28"/>
            <p:cNvSpPr>
              <a:spLocks noChangeArrowheads="1"/>
            </p:cNvSpPr>
            <p:nvPr/>
          </p:nvSpPr>
          <p:spPr bwMode="auto">
            <a:xfrm>
              <a:off x="6870700" y="22304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b</a:t>
              </a:r>
            </a:p>
          </p:txBody>
        </p:sp>
        <p:sp>
          <p:nvSpPr>
            <p:cNvPr id="56361" name="AutoShape 41"/>
            <p:cNvSpPr>
              <a:spLocks noChangeArrowheads="1"/>
            </p:cNvSpPr>
            <p:nvPr/>
          </p:nvSpPr>
          <p:spPr bwMode="auto">
            <a:xfrm>
              <a:off x="6489700" y="27638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1</a:t>
              </a:r>
              <a:endParaRPr lang="en-US" sz="2000" b="1">
                <a:effectLst>
                  <a:outerShdw blurRad="38100" dist="38100" dir="2700000" algn="tl">
                    <a:srgbClr val="FFFFFF"/>
                  </a:outerShdw>
                </a:effectLst>
                <a:latin typeface="Arial" charset="0"/>
              </a:endParaRPr>
            </a:p>
          </p:txBody>
        </p:sp>
        <p:sp>
          <p:nvSpPr>
            <p:cNvPr id="56362" name="AutoShape 42"/>
            <p:cNvSpPr>
              <a:spLocks noChangeArrowheads="1"/>
            </p:cNvSpPr>
            <p:nvPr/>
          </p:nvSpPr>
          <p:spPr bwMode="auto">
            <a:xfrm>
              <a:off x="6489700" y="35258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2</a:t>
              </a:r>
              <a:endParaRPr lang="en-US" sz="2000" b="1">
                <a:effectLst>
                  <a:outerShdw blurRad="38100" dist="38100" dir="2700000" algn="tl">
                    <a:srgbClr val="FFFFFF"/>
                  </a:outerShdw>
                </a:effectLst>
                <a:latin typeface="Arial" charset="0"/>
              </a:endParaRPr>
            </a:p>
          </p:txBody>
        </p:sp>
        <p:sp>
          <p:nvSpPr>
            <p:cNvPr id="56363" name="AutoShape 43"/>
            <p:cNvSpPr>
              <a:spLocks noChangeArrowheads="1"/>
            </p:cNvSpPr>
            <p:nvPr/>
          </p:nvSpPr>
          <p:spPr bwMode="auto">
            <a:xfrm>
              <a:off x="6489700" y="48974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n</a:t>
              </a:r>
              <a:endParaRPr lang="en-US" sz="2000" b="1">
                <a:effectLst>
                  <a:outerShdw blurRad="38100" dist="38100" dir="2700000" algn="tl">
                    <a:srgbClr val="FFFFFF"/>
                  </a:outerShdw>
                </a:effectLst>
                <a:latin typeface="Arial" charset="0"/>
              </a:endParaRPr>
            </a:p>
          </p:txBody>
        </p:sp>
      </p:grpSp>
      <p:graphicFrame>
        <p:nvGraphicFramePr>
          <p:cNvPr id="56365" name="Object 45"/>
          <p:cNvGraphicFramePr>
            <a:graphicFrameLocks noChangeAspect="1"/>
          </p:cNvGraphicFramePr>
          <p:nvPr>
            <p:ph sz="half" idx="2"/>
          </p:nvPr>
        </p:nvGraphicFramePr>
        <p:xfrm>
          <a:off x="6324600" y="5638800"/>
          <a:ext cx="2819400" cy="1119188"/>
        </p:xfrm>
        <a:graphic>
          <a:graphicData uri="http://schemas.openxmlformats.org/presentationml/2006/ole">
            <p:oleObj spid="_x0000_s56365" name="Equation" r:id="rId3" imgW="1790640" imgH="711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checkerboard(across)">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6322">
                                            <p:txEl>
                                              <p:pRg st="0" end="0"/>
                                            </p:txEl>
                                          </p:spTgt>
                                        </p:tgtEl>
                                        <p:attrNameLst>
                                          <p:attrName>style.visibility</p:attrName>
                                        </p:attrNameLst>
                                      </p:cBhvr>
                                      <p:to>
                                        <p:strVal val="visible"/>
                                      </p:to>
                                    </p:set>
                                    <p:animEffect transition="in" filter="dissolve">
                                      <p:cBhvr>
                                        <p:cTn id="12" dur="500"/>
                                        <p:tgtEl>
                                          <p:spTgt spid="563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6322">
                                            <p:txEl>
                                              <p:pRg st="1" end="1"/>
                                            </p:txEl>
                                          </p:spTgt>
                                        </p:tgtEl>
                                        <p:attrNameLst>
                                          <p:attrName>style.visibility</p:attrName>
                                        </p:attrNameLst>
                                      </p:cBhvr>
                                      <p:to>
                                        <p:strVal val="visible"/>
                                      </p:to>
                                    </p:set>
                                    <p:animEffect transition="in" filter="dissolve">
                                      <p:cBhvr>
                                        <p:cTn id="17" dur="500"/>
                                        <p:tgtEl>
                                          <p:spTgt spid="563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6322">
                                            <p:txEl>
                                              <p:pRg st="2" end="2"/>
                                            </p:txEl>
                                          </p:spTgt>
                                        </p:tgtEl>
                                        <p:attrNameLst>
                                          <p:attrName>style.visibility</p:attrName>
                                        </p:attrNameLst>
                                      </p:cBhvr>
                                      <p:to>
                                        <p:strVal val="visible"/>
                                      </p:to>
                                    </p:set>
                                    <p:animEffect transition="in" filter="dissolve">
                                      <p:cBhvr>
                                        <p:cTn id="22" dur="500"/>
                                        <p:tgtEl>
                                          <p:spTgt spid="5632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6322">
                                            <p:txEl>
                                              <p:pRg st="3" end="3"/>
                                            </p:txEl>
                                          </p:spTgt>
                                        </p:tgtEl>
                                        <p:attrNameLst>
                                          <p:attrName>style.visibility</p:attrName>
                                        </p:attrNameLst>
                                      </p:cBhvr>
                                      <p:to>
                                        <p:strVal val="visible"/>
                                      </p:to>
                                    </p:set>
                                    <p:animEffect transition="in" filter="dissolve">
                                      <p:cBhvr>
                                        <p:cTn id="27" dur="500"/>
                                        <p:tgtEl>
                                          <p:spTgt spid="5632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6365"/>
                                        </p:tgtEl>
                                        <p:attrNameLst>
                                          <p:attrName>style.visibility</p:attrName>
                                        </p:attrNameLst>
                                      </p:cBhvr>
                                      <p:to>
                                        <p:strVal val="visible"/>
                                      </p:to>
                                    </p:set>
                                    <p:animEffect transition="in" filter="dissolve">
                                      <p:cBhvr>
                                        <p:cTn id="32" dur="500"/>
                                        <p:tgtEl>
                                          <p:spTgt spid="56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431800" y="1016000"/>
            <a:ext cx="8424863" cy="5842000"/>
          </a:xfrm>
        </p:spPr>
        <p:txBody>
          <a:bodyPr/>
          <a:lstStyle/>
          <a:p>
            <a:pPr marL="609600" indent="-609600">
              <a:lnSpc>
                <a:spcPct val="90000"/>
              </a:lnSpc>
              <a:buFont typeface="Wingdings" pitchFamily="2" charset="2"/>
              <a:buAutoNum type="arabicPeriod"/>
            </a:pPr>
            <a:r>
              <a:rPr lang="en-US" sz="2400" b="1" dirty="0">
                <a:latin typeface="Tahoma" pitchFamily="34" charset="0"/>
              </a:rPr>
              <a:t>Initialize weights, bias and the threshold </a:t>
            </a:r>
            <a:r>
              <a:rPr lang="en-US" sz="2400" b="1" dirty="0">
                <a:latin typeface="Symbol" pitchFamily="18" charset="2"/>
              </a:rPr>
              <a:t>q</a:t>
            </a:r>
            <a:r>
              <a:rPr lang="en-US" sz="2400" b="1" dirty="0">
                <a:latin typeface="Tahoma" pitchFamily="34" charset="0"/>
              </a:rPr>
              <a:t>. Also set the learning rate  </a:t>
            </a:r>
            <a:r>
              <a:rPr lang="en-US" sz="2400" b="1" dirty="0">
                <a:latin typeface="Symbol" pitchFamily="18" charset="2"/>
              </a:rPr>
              <a:t>a</a:t>
            </a:r>
            <a:r>
              <a:rPr lang="en-US" sz="2400" b="1" dirty="0">
                <a:latin typeface="Tahoma" pitchFamily="34" charset="0"/>
              </a:rPr>
              <a:t> such that ( 0 &lt; </a:t>
            </a:r>
            <a:r>
              <a:rPr lang="en-US" sz="2400" b="1" dirty="0">
                <a:latin typeface="Symbol" pitchFamily="18" charset="2"/>
              </a:rPr>
              <a:t>a</a:t>
            </a:r>
            <a:r>
              <a:rPr lang="en-US" sz="2400" b="1" dirty="0">
                <a:latin typeface="Tahoma" pitchFamily="34" charset="0"/>
              </a:rPr>
              <a:t> &lt;=1).</a:t>
            </a:r>
          </a:p>
          <a:p>
            <a:pPr marL="609600" indent="-609600">
              <a:lnSpc>
                <a:spcPct val="90000"/>
              </a:lnSpc>
              <a:buFont typeface="Wingdings" pitchFamily="2" charset="2"/>
              <a:buAutoNum type="arabicPeriod"/>
            </a:pPr>
            <a:r>
              <a:rPr lang="en-US" sz="2400" b="1" dirty="0">
                <a:latin typeface="Tahoma" pitchFamily="34" charset="0"/>
              </a:rPr>
              <a:t>While stopping condition is false, do the following steps.</a:t>
            </a:r>
          </a:p>
          <a:p>
            <a:pPr marL="609600" indent="-609600">
              <a:lnSpc>
                <a:spcPct val="90000"/>
              </a:lnSpc>
              <a:buFont typeface="Wingdings" pitchFamily="2" charset="2"/>
              <a:buAutoNum type="arabicPeriod"/>
            </a:pPr>
            <a:r>
              <a:rPr lang="en-US" sz="2400" b="1" dirty="0">
                <a:latin typeface="Tahoma" pitchFamily="34" charset="0"/>
              </a:rPr>
              <a:t>For each training pair s:t, do steps 4 to 7.</a:t>
            </a:r>
          </a:p>
          <a:p>
            <a:pPr marL="609600" indent="-609600">
              <a:lnSpc>
                <a:spcPct val="90000"/>
              </a:lnSpc>
              <a:buFont typeface="Wingdings" pitchFamily="2" charset="2"/>
              <a:buAutoNum type="arabicPeriod"/>
            </a:pPr>
            <a:r>
              <a:rPr lang="en-US" sz="2400" b="1" dirty="0">
                <a:latin typeface="Tahoma" pitchFamily="34" charset="0"/>
              </a:rPr>
              <a:t>Set the activations of input units. x</a:t>
            </a:r>
            <a:r>
              <a:rPr lang="en-US" sz="2400" b="1" baseline="-25000" dirty="0">
                <a:latin typeface="Tahoma" pitchFamily="34" charset="0"/>
              </a:rPr>
              <a:t>i</a:t>
            </a:r>
            <a:r>
              <a:rPr lang="en-US" sz="2400" b="1" dirty="0">
                <a:latin typeface="Tahoma" pitchFamily="34" charset="0"/>
              </a:rPr>
              <a:t> = </a:t>
            </a:r>
            <a:r>
              <a:rPr lang="en-US" sz="2400" b="1" dirty="0" err="1">
                <a:latin typeface="Tahoma" pitchFamily="34" charset="0"/>
              </a:rPr>
              <a:t>s</a:t>
            </a:r>
            <a:r>
              <a:rPr lang="en-US" sz="2400" b="1" baseline="-25000" dirty="0" err="1">
                <a:latin typeface="Tahoma" pitchFamily="34" charset="0"/>
              </a:rPr>
              <a:t>i</a:t>
            </a:r>
            <a:endParaRPr lang="en-US" sz="2400" b="1" baseline="-25000" dirty="0">
              <a:latin typeface="Tahoma" pitchFamily="34" charset="0"/>
            </a:endParaRPr>
          </a:p>
          <a:p>
            <a:pPr marL="609600" indent="-609600">
              <a:lnSpc>
                <a:spcPct val="90000"/>
              </a:lnSpc>
              <a:buFont typeface="Wingdings" pitchFamily="2" charset="2"/>
              <a:buAutoNum type="arabicPeriod"/>
            </a:pPr>
            <a:r>
              <a:rPr lang="en-US" sz="2400" b="1" dirty="0">
                <a:latin typeface="Tahoma" pitchFamily="34" charset="0"/>
              </a:rPr>
              <a:t>Compute the response of the output unit.</a:t>
            </a:r>
            <a:endParaRPr lang="en-US" sz="2000" b="1" dirty="0">
              <a:latin typeface="Tahoma" pitchFamily="34" charset="0"/>
            </a:endParaRPr>
          </a:p>
          <a:p>
            <a:pPr marL="609600" indent="-609600">
              <a:lnSpc>
                <a:spcPct val="90000"/>
              </a:lnSpc>
              <a:buFont typeface="Wingdings" pitchFamily="2" charset="2"/>
              <a:buAutoNum type="arabicPeriod" startAt="6"/>
            </a:pPr>
            <a:r>
              <a:rPr lang="en-US" sz="2400" b="1" dirty="0">
                <a:latin typeface="Tahoma" pitchFamily="34" charset="0"/>
              </a:rPr>
              <a:t>Update weights and bias if an error occurred for this pattern.</a:t>
            </a:r>
          </a:p>
          <a:p>
            <a:pPr marL="609600" indent="-609600">
              <a:lnSpc>
                <a:spcPct val="90000"/>
              </a:lnSpc>
              <a:buFontTx/>
              <a:buNone/>
            </a:pPr>
            <a:r>
              <a:rPr lang="en-US" sz="2400" b="1" dirty="0">
                <a:latin typeface="Tahoma" pitchFamily="34" charset="0"/>
              </a:rPr>
              <a:t>	If y is not equal to t (under some limit) then</a:t>
            </a:r>
          </a:p>
          <a:p>
            <a:pPr marL="990600" lvl="1" indent="-533400">
              <a:lnSpc>
                <a:spcPct val="90000"/>
              </a:lnSpc>
              <a:buClr>
                <a:schemeClr val="tx1"/>
              </a:buClr>
              <a:buFont typeface="Wingdings" pitchFamily="2" charset="2"/>
              <a:buNone/>
            </a:pPr>
            <a:r>
              <a:rPr lang="en-US" sz="2400" b="1" dirty="0">
                <a:latin typeface="Tahoma" pitchFamily="34" charset="0"/>
              </a:rPr>
              <a:t>	</a:t>
            </a:r>
            <a:r>
              <a:rPr lang="en-US" sz="2400" b="1" dirty="0" err="1">
                <a:latin typeface="Tahoma" pitchFamily="34" charset="0"/>
              </a:rPr>
              <a:t>w</a:t>
            </a:r>
            <a:r>
              <a:rPr lang="en-US" sz="2400" b="1" baseline="-25000" dirty="0" err="1">
                <a:latin typeface="Tahoma" pitchFamily="34" charset="0"/>
              </a:rPr>
              <a:t>i</a:t>
            </a:r>
            <a:r>
              <a:rPr lang="en-US" sz="2400" b="1" dirty="0">
                <a:latin typeface="Tahoma" pitchFamily="34" charset="0"/>
              </a:rPr>
              <a:t>(new) = </a:t>
            </a:r>
            <a:r>
              <a:rPr lang="en-US" sz="2400" b="1" dirty="0" err="1">
                <a:latin typeface="Tahoma" pitchFamily="34" charset="0"/>
              </a:rPr>
              <a:t>w</a:t>
            </a:r>
            <a:r>
              <a:rPr lang="en-US" sz="2400" b="1" baseline="-25000" dirty="0" err="1">
                <a:latin typeface="Tahoma" pitchFamily="34" charset="0"/>
              </a:rPr>
              <a:t>i</a:t>
            </a:r>
            <a:r>
              <a:rPr lang="en-US" sz="2400" b="1" dirty="0">
                <a:latin typeface="Tahoma" pitchFamily="34" charset="0"/>
              </a:rPr>
              <a:t>(old) + </a:t>
            </a:r>
            <a:r>
              <a:rPr lang="en-US" sz="2400" b="1" dirty="0">
                <a:latin typeface="Symbol" pitchFamily="18" charset="2"/>
              </a:rPr>
              <a:t>a</a:t>
            </a:r>
            <a:r>
              <a:rPr lang="en-US" sz="2400" b="1" dirty="0">
                <a:latin typeface="Tahoma" pitchFamily="34" charset="0"/>
              </a:rPr>
              <a:t> x</a:t>
            </a:r>
            <a:r>
              <a:rPr lang="en-US" sz="2400" b="1" baseline="-25000" dirty="0">
                <a:latin typeface="Tahoma" pitchFamily="34" charset="0"/>
              </a:rPr>
              <a:t>i </a:t>
            </a:r>
            <a:r>
              <a:rPr lang="en-US" sz="2400" b="1" dirty="0">
                <a:latin typeface="Tahoma" pitchFamily="34" charset="0"/>
              </a:rPr>
              <a:t>t   for </a:t>
            </a:r>
            <a:r>
              <a:rPr lang="en-US" sz="2400" b="1" dirty="0" err="1">
                <a:latin typeface="Tahoma" pitchFamily="34" charset="0"/>
              </a:rPr>
              <a:t>i</a:t>
            </a:r>
            <a:r>
              <a:rPr lang="en-US" sz="2400" b="1" dirty="0">
                <a:latin typeface="Tahoma" pitchFamily="34" charset="0"/>
              </a:rPr>
              <a:t> = 1 to n</a:t>
            </a:r>
          </a:p>
          <a:p>
            <a:pPr marL="990600" lvl="1" indent="-533400">
              <a:lnSpc>
                <a:spcPct val="90000"/>
              </a:lnSpc>
              <a:buClr>
                <a:schemeClr val="tx1"/>
              </a:buClr>
              <a:buFont typeface="Wingdings" pitchFamily="2" charset="2"/>
              <a:buNone/>
            </a:pPr>
            <a:r>
              <a:rPr lang="en-US" sz="2000" b="1" dirty="0">
                <a:latin typeface="Tahoma" pitchFamily="34" charset="0"/>
              </a:rPr>
              <a:t>	b(new) = b(old) + </a:t>
            </a:r>
            <a:r>
              <a:rPr lang="en-US" sz="2000" b="1" dirty="0">
                <a:latin typeface="Symbol" pitchFamily="18" charset="2"/>
              </a:rPr>
              <a:t>a</a:t>
            </a:r>
            <a:r>
              <a:rPr lang="en-US" sz="2000" b="1" dirty="0">
                <a:latin typeface="Tahoma" pitchFamily="34" charset="0"/>
              </a:rPr>
              <a:t> t</a:t>
            </a:r>
          </a:p>
          <a:p>
            <a:pPr marL="609600" indent="-609600">
              <a:lnSpc>
                <a:spcPct val="90000"/>
              </a:lnSpc>
              <a:buFontTx/>
              <a:buNone/>
            </a:pPr>
            <a:r>
              <a:rPr lang="en-US" sz="2000" b="1" dirty="0">
                <a:latin typeface="Tahoma" pitchFamily="34" charset="0"/>
              </a:rPr>
              <a:t>	end if</a:t>
            </a:r>
          </a:p>
          <a:p>
            <a:pPr marL="609600" indent="-609600">
              <a:lnSpc>
                <a:spcPct val="90000"/>
              </a:lnSpc>
              <a:buFont typeface="Wingdings" pitchFamily="2" charset="2"/>
              <a:buAutoNum type="arabicPeriod" startAt="7"/>
            </a:pPr>
            <a:r>
              <a:rPr lang="en-US" sz="2400" b="1" dirty="0">
                <a:latin typeface="Tahoma" pitchFamily="34" charset="0"/>
              </a:rPr>
              <a:t>Test stopping condition: If no weight changed in step 3, stop, else continue.</a:t>
            </a:r>
          </a:p>
        </p:txBody>
      </p:sp>
      <p:sp>
        <p:nvSpPr>
          <p:cNvPr id="57349" name="WordArt 5"/>
          <p:cNvSpPr>
            <a:spLocks noChangeArrowheads="1" noChangeShapeType="1" noTextEdit="1"/>
          </p:cNvSpPr>
          <p:nvPr/>
        </p:nvSpPr>
        <p:spPr bwMode="auto">
          <a:xfrm>
            <a:off x="2268538" y="239713"/>
            <a:ext cx="5111750" cy="57150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Algorithm</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checkerboard(across)">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7346">
                                            <p:txEl>
                                              <p:pRg st="0" end="0"/>
                                            </p:txEl>
                                          </p:spTgt>
                                        </p:tgtEl>
                                        <p:attrNameLst>
                                          <p:attrName>style.visibility</p:attrName>
                                        </p:attrNameLst>
                                      </p:cBhvr>
                                      <p:to>
                                        <p:strVal val="visible"/>
                                      </p:to>
                                    </p:set>
                                    <p:animEffect transition="in" filter="dissolve">
                                      <p:cBhvr>
                                        <p:cTn id="12" dur="500"/>
                                        <p:tgtEl>
                                          <p:spTgt spid="573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7346">
                                            <p:txEl>
                                              <p:pRg st="1" end="1"/>
                                            </p:txEl>
                                          </p:spTgt>
                                        </p:tgtEl>
                                        <p:attrNameLst>
                                          <p:attrName>style.visibility</p:attrName>
                                        </p:attrNameLst>
                                      </p:cBhvr>
                                      <p:to>
                                        <p:strVal val="visible"/>
                                      </p:to>
                                    </p:set>
                                    <p:animEffect transition="in" filter="dissolve">
                                      <p:cBhvr>
                                        <p:cTn id="17" dur="500"/>
                                        <p:tgtEl>
                                          <p:spTgt spid="573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7346">
                                            <p:txEl>
                                              <p:pRg st="2" end="2"/>
                                            </p:txEl>
                                          </p:spTgt>
                                        </p:tgtEl>
                                        <p:attrNameLst>
                                          <p:attrName>style.visibility</p:attrName>
                                        </p:attrNameLst>
                                      </p:cBhvr>
                                      <p:to>
                                        <p:strVal val="visible"/>
                                      </p:to>
                                    </p:set>
                                    <p:animEffect transition="in" filter="dissolve">
                                      <p:cBhvr>
                                        <p:cTn id="22" dur="500"/>
                                        <p:tgtEl>
                                          <p:spTgt spid="5734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7346">
                                            <p:txEl>
                                              <p:pRg st="3" end="3"/>
                                            </p:txEl>
                                          </p:spTgt>
                                        </p:tgtEl>
                                        <p:attrNameLst>
                                          <p:attrName>style.visibility</p:attrName>
                                        </p:attrNameLst>
                                      </p:cBhvr>
                                      <p:to>
                                        <p:strVal val="visible"/>
                                      </p:to>
                                    </p:set>
                                    <p:animEffect transition="in" filter="dissolve">
                                      <p:cBhvr>
                                        <p:cTn id="27" dur="500"/>
                                        <p:tgtEl>
                                          <p:spTgt spid="5734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7346">
                                            <p:txEl>
                                              <p:pRg st="4" end="4"/>
                                            </p:txEl>
                                          </p:spTgt>
                                        </p:tgtEl>
                                        <p:attrNameLst>
                                          <p:attrName>style.visibility</p:attrName>
                                        </p:attrNameLst>
                                      </p:cBhvr>
                                      <p:to>
                                        <p:strVal val="visible"/>
                                      </p:to>
                                    </p:set>
                                    <p:animEffect transition="in" filter="dissolve">
                                      <p:cBhvr>
                                        <p:cTn id="32" dur="500"/>
                                        <p:tgtEl>
                                          <p:spTgt spid="5734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7346">
                                            <p:txEl>
                                              <p:pRg st="5" end="5"/>
                                            </p:txEl>
                                          </p:spTgt>
                                        </p:tgtEl>
                                        <p:attrNameLst>
                                          <p:attrName>style.visibility</p:attrName>
                                        </p:attrNameLst>
                                      </p:cBhvr>
                                      <p:to>
                                        <p:strVal val="visible"/>
                                      </p:to>
                                    </p:set>
                                    <p:animEffect transition="in" filter="dissolve">
                                      <p:cBhvr>
                                        <p:cTn id="37" dur="500"/>
                                        <p:tgtEl>
                                          <p:spTgt spid="5734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7346">
                                            <p:txEl>
                                              <p:pRg st="6" end="6"/>
                                            </p:txEl>
                                          </p:spTgt>
                                        </p:tgtEl>
                                        <p:attrNameLst>
                                          <p:attrName>style.visibility</p:attrName>
                                        </p:attrNameLst>
                                      </p:cBhvr>
                                      <p:to>
                                        <p:strVal val="visible"/>
                                      </p:to>
                                    </p:set>
                                    <p:animEffect transition="in" filter="dissolve">
                                      <p:cBhvr>
                                        <p:cTn id="42" dur="500"/>
                                        <p:tgtEl>
                                          <p:spTgt spid="57346">
                                            <p:txEl>
                                              <p:pRg st="6" end="6"/>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57346">
                                            <p:txEl>
                                              <p:pRg st="7" end="7"/>
                                            </p:txEl>
                                          </p:spTgt>
                                        </p:tgtEl>
                                        <p:attrNameLst>
                                          <p:attrName>style.visibility</p:attrName>
                                        </p:attrNameLst>
                                      </p:cBhvr>
                                      <p:to>
                                        <p:strVal val="visible"/>
                                      </p:to>
                                    </p:set>
                                    <p:animEffect transition="in" filter="dissolve">
                                      <p:cBhvr>
                                        <p:cTn id="45" dur="500"/>
                                        <p:tgtEl>
                                          <p:spTgt spid="57346">
                                            <p:txEl>
                                              <p:pRg st="7" end="7"/>
                                            </p:txEl>
                                          </p:spTgt>
                                        </p:tgtEl>
                                      </p:cBhvr>
                                    </p:animEffect>
                                  </p:childTnLst>
                                </p:cTn>
                              </p:par>
                              <p:par>
                                <p:cTn id="46" presetID="9" presetClass="entr" presetSubtype="0" fill="hold" nodeType="withEffect">
                                  <p:stCondLst>
                                    <p:cond delay="0"/>
                                  </p:stCondLst>
                                  <p:childTnLst>
                                    <p:set>
                                      <p:cBhvr>
                                        <p:cTn id="47" dur="1" fill="hold">
                                          <p:stCondLst>
                                            <p:cond delay="0"/>
                                          </p:stCondLst>
                                        </p:cTn>
                                        <p:tgtEl>
                                          <p:spTgt spid="57346">
                                            <p:txEl>
                                              <p:pRg st="8" end="8"/>
                                            </p:txEl>
                                          </p:spTgt>
                                        </p:tgtEl>
                                        <p:attrNameLst>
                                          <p:attrName>style.visibility</p:attrName>
                                        </p:attrNameLst>
                                      </p:cBhvr>
                                      <p:to>
                                        <p:strVal val="visible"/>
                                      </p:to>
                                    </p:set>
                                    <p:animEffect transition="in" filter="dissolve">
                                      <p:cBhvr>
                                        <p:cTn id="48" dur="500"/>
                                        <p:tgtEl>
                                          <p:spTgt spid="57346">
                                            <p:txEl>
                                              <p:pRg st="8" end="8"/>
                                            </p:txEl>
                                          </p:spTgt>
                                        </p:tgtEl>
                                      </p:cBhvr>
                                    </p:animEffect>
                                  </p:childTnLst>
                                </p:cTn>
                              </p:par>
                              <p:par>
                                <p:cTn id="49" presetID="9" presetClass="entr" presetSubtype="0" fill="hold" nodeType="withEffect">
                                  <p:stCondLst>
                                    <p:cond delay="0"/>
                                  </p:stCondLst>
                                  <p:childTnLst>
                                    <p:set>
                                      <p:cBhvr>
                                        <p:cTn id="50" dur="1" fill="hold">
                                          <p:stCondLst>
                                            <p:cond delay="0"/>
                                          </p:stCondLst>
                                        </p:cTn>
                                        <p:tgtEl>
                                          <p:spTgt spid="57346">
                                            <p:txEl>
                                              <p:pRg st="9" end="9"/>
                                            </p:txEl>
                                          </p:spTgt>
                                        </p:tgtEl>
                                        <p:attrNameLst>
                                          <p:attrName>style.visibility</p:attrName>
                                        </p:attrNameLst>
                                      </p:cBhvr>
                                      <p:to>
                                        <p:strVal val="visible"/>
                                      </p:to>
                                    </p:set>
                                    <p:animEffect transition="in" filter="dissolve">
                                      <p:cBhvr>
                                        <p:cTn id="51" dur="500"/>
                                        <p:tgtEl>
                                          <p:spTgt spid="57346">
                                            <p:txEl>
                                              <p:pRg st="9" end="9"/>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57346">
                                            <p:txEl>
                                              <p:pRg st="10" end="10"/>
                                            </p:txEl>
                                          </p:spTgt>
                                        </p:tgtEl>
                                        <p:attrNameLst>
                                          <p:attrName>style.visibility</p:attrName>
                                        </p:attrNameLst>
                                      </p:cBhvr>
                                      <p:to>
                                        <p:strVal val="visible"/>
                                      </p:to>
                                    </p:set>
                                    <p:animEffect transition="in" filter="dissolve">
                                      <p:cBhvr>
                                        <p:cTn id="56" dur="500"/>
                                        <p:tgtEl>
                                          <p:spTgt spid="5734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p:cNvGrpSpPr>
            <a:grpSpLocks/>
          </p:cNvGrpSpPr>
          <p:nvPr/>
        </p:nvGrpSpPr>
        <p:grpSpPr bwMode="auto">
          <a:xfrm>
            <a:off x="2087563" y="152400"/>
            <a:ext cx="5437187" cy="800100"/>
            <a:chOff x="1315" y="96"/>
            <a:chExt cx="3425" cy="504"/>
          </a:xfrm>
        </p:grpSpPr>
        <p:sp>
          <p:nvSpPr>
            <p:cNvPr id="58371"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58372"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58373" name="Rectangle 5"/>
          <p:cNvSpPr>
            <a:spLocks noGrp="1" noChangeArrowheads="1"/>
          </p:cNvSpPr>
          <p:nvPr>
            <p:ph type="body" idx="1"/>
          </p:nvPr>
        </p:nvSpPr>
        <p:spPr>
          <a:xfrm>
            <a:off x="457200" y="1160463"/>
            <a:ext cx="8399463" cy="5400675"/>
          </a:xfrm>
        </p:spPr>
        <p:txBody>
          <a:bodyPr/>
          <a:lstStyle/>
          <a:p>
            <a:pPr>
              <a:lnSpc>
                <a:spcPct val="90000"/>
              </a:lnSpc>
            </a:pPr>
            <a:r>
              <a:rPr lang="en-US" sz="2800">
                <a:latin typeface="Tahoma" pitchFamily="34" charset="0"/>
              </a:rPr>
              <a:t>Lets consider the following training data:</a:t>
            </a:r>
          </a:p>
          <a:p>
            <a:pPr>
              <a:lnSpc>
                <a:spcPct val="90000"/>
              </a:lnSpc>
              <a:buFontTx/>
              <a:buNone/>
            </a:pPr>
            <a:r>
              <a:rPr lang="en-US" sz="2800">
                <a:latin typeface="Tahoma" pitchFamily="34" charset="0"/>
              </a:rPr>
              <a:t>		     Inputs		     Target</a:t>
            </a:r>
          </a:p>
          <a:p>
            <a:pPr>
              <a:lnSpc>
                <a:spcPct val="90000"/>
              </a:lnSpc>
              <a:buFontTx/>
              <a:buNone/>
            </a:pPr>
            <a:r>
              <a:rPr lang="en-US" sz="2800">
                <a:latin typeface="Tahoma" pitchFamily="34" charset="0"/>
              </a:rPr>
              <a:t>		x1		x2		t</a:t>
            </a:r>
          </a:p>
          <a:p>
            <a:pPr>
              <a:lnSpc>
                <a:spcPct val="90000"/>
              </a:lnSpc>
              <a:buFontTx/>
              <a:buNone/>
            </a:pPr>
            <a:r>
              <a:rPr lang="en-US" sz="2800">
                <a:latin typeface="Tahoma" pitchFamily="34" charset="0"/>
              </a:rPr>
              <a:t>		1		1		1</a:t>
            </a:r>
          </a:p>
          <a:p>
            <a:pPr>
              <a:lnSpc>
                <a:spcPct val="90000"/>
              </a:lnSpc>
              <a:buFontTx/>
              <a:buNone/>
            </a:pPr>
            <a:r>
              <a:rPr lang="en-US" sz="2800">
                <a:latin typeface="Tahoma" pitchFamily="34" charset="0"/>
              </a:rPr>
              <a:t>		1		0		-1</a:t>
            </a:r>
          </a:p>
          <a:p>
            <a:pPr>
              <a:lnSpc>
                <a:spcPct val="90000"/>
              </a:lnSpc>
              <a:buFontTx/>
              <a:buNone/>
            </a:pPr>
            <a:r>
              <a:rPr lang="en-US" sz="2800">
                <a:latin typeface="Tahoma" pitchFamily="34" charset="0"/>
              </a:rPr>
              <a:t>		0		1		-1</a:t>
            </a:r>
          </a:p>
          <a:p>
            <a:pPr>
              <a:lnSpc>
                <a:spcPct val="90000"/>
              </a:lnSpc>
              <a:buFontTx/>
              <a:buNone/>
            </a:pPr>
            <a:r>
              <a:rPr lang="en-US" sz="2800">
                <a:latin typeface="Tahoma" pitchFamily="34" charset="0"/>
              </a:rPr>
              <a:t>		0 		0		-1</a:t>
            </a:r>
          </a:p>
          <a:p>
            <a:pPr>
              <a:lnSpc>
                <a:spcPct val="90000"/>
              </a:lnSpc>
            </a:pPr>
            <a:r>
              <a:rPr lang="en-US" sz="2800">
                <a:latin typeface="Tahoma" pitchFamily="34" charset="0"/>
              </a:rPr>
              <a:t>We initialize the weights to be w1 = 0, w2 = 0 and b = 0. Also we set </a:t>
            </a:r>
            <a:r>
              <a:rPr lang="en-US" sz="2800">
                <a:latin typeface="Symbol" pitchFamily="18" charset="2"/>
              </a:rPr>
              <a:t>a</a:t>
            </a:r>
            <a:r>
              <a:rPr lang="en-US" sz="2800">
                <a:latin typeface="Tahoma" pitchFamily="34" charset="0"/>
              </a:rPr>
              <a:t> = 1, and </a:t>
            </a:r>
            <a:r>
              <a:rPr lang="en-US" sz="2800">
                <a:latin typeface="Symbol" pitchFamily="18" charset="2"/>
              </a:rPr>
              <a:t>q</a:t>
            </a:r>
            <a:r>
              <a:rPr lang="en-US" sz="2800">
                <a:latin typeface="Tahoma" pitchFamily="34" charset="0"/>
              </a:rPr>
              <a:t> = 0.2.</a:t>
            </a:r>
          </a:p>
          <a:p>
            <a:pPr>
              <a:lnSpc>
                <a:spcPct val="90000"/>
              </a:lnSpc>
            </a:pPr>
            <a:r>
              <a:rPr lang="en-US" sz="2800">
                <a:latin typeface="Tahoma" pitchFamily="34" charset="0"/>
              </a:rPr>
              <a:t>The following table shows the sequence in which the net is provided with the input one by one and checked for the required target.</a:t>
            </a:r>
          </a:p>
        </p:txBody>
      </p:sp>
      <p:grpSp>
        <p:nvGrpSpPr>
          <p:cNvPr id="58374" name="Group 6"/>
          <p:cNvGrpSpPr>
            <a:grpSpLocks/>
          </p:cNvGrpSpPr>
          <p:nvPr/>
        </p:nvGrpSpPr>
        <p:grpSpPr bwMode="auto">
          <a:xfrm>
            <a:off x="1187450" y="1628775"/>
            <a:ext cx="5221288" cy="2808288"/>
            <a:chOff x="748" y="1026"/>
            <a:chExt cx="3289" cy="1769"/>
          </a:xfrm>
        </p:grpSpPr>
        <p:sp>
          <p:nvSpPr>
            <p:cNvPr id="58375" name="Line 7"/>
            <p:cNvSpPr>
              <a:spLocks noChangeShapeType="1"/>
            </p:cNvSpPr>
            <p:nvPr/>
          </p:nvSpPr>
          <p:spPr bwMode="auto">
            <a:xfrm>
              <a:off x="748" y="1298"/>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6" name="Line 8"/>
            <p:cNvSpPr>
              <a:spLocks noChangeShapeType="1"/>
            </p:cNvSpPr>
            <p:nvPr/>
          </p:nvSpPr>
          <p:spPr bwMode="auto">
            <a:xfrm>
              <a:off x="748" y="1638"/>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7" name="Line 9"/>
            <p:cNvSpPr>
              <a:spLocks noChangeShapeType="1"/>
            </p:cNvSpPr>
            <p:nvPr/>
          </p:nvSpPr>
          <p:spPr bwMode="auto">
            <a:xfrm>
              <a:off x="748" y="2795"/>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8" name="Line 10"/>
            <p:cNvSpPr>
              <a:spLocks noChangeShapeType="1"/>
            </p:cNvSpPr>
            <p:nvPr/>
          </p:nvSpPr>
          <p:spPr bwMode="auto">
            <a:xfrm>
              <a:off x="748" y="1026"/>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9" name="Line 11"/>
            <p:cNvSpPr>
              <a:spLocks noChangeShapeType="1"/>
            </p:cNvSpPr>
            <p:nvPr/>
          </p:nvSpPr>
          <p:spPr bwMode="auto">
            <a:xfrm>
              <a:off x="748"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0" name="Line 12"/>
            <p:cNvSpPr>
              <a:spLocks noChangeShapeType="1"/>
            </p:cNvSpPr>
            <p:nvPr/>
          </p:nvSpPr>
          <p:spPr bwMode="auto">
            <a:xfrm>
              <a:off x="2744"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1" name="Line 13"/>
            <p:cNvSpPr>
              <a:spLocks noChangeShapeType="1"/>
            </p:cNvSpPr>
            <p:nvPr/>
          </p:nvSpPr>
          <p:spPr bwMode="auto">
            <a:xfrm>
              <a:off x="4037"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2" name="Line 14"/>
            <p:cNvSpPr>
              <a:spLocks noChangeShapeType="1"/>
            </p:cNvSpPr>
            <p:nvPr/>
          </p:nvSpPr>
          <p:spPr bwMode="auto">
            <a:xfrm>
              <a:off x="1655" y="1298"/>
              <a:ext cx="0" cy="1497"/>
            </a:xfrm>
            <a:prstGeom prst="line">
              <a:avLst/>
            </a:prstGeom>
            <a:noFill/>
            <a:ln w="12700">
              <a:solidFill>
                <a:schemeClr val="tx1"/>
              </a:solidFill>
              <a:round/>
              <a:headEnd type="none" w="sm" len="sm"/>
              <a:tailEnd type="none" w="sm" len="sm"/>
            </a:ln>
            <a:effectLst/>
          </p:spPr>
          <p:txBody>
            <a:bodyPr/>
            <a:lstStyle/>
            <a:p>
              <a:endParaRPr lang="en-US"/>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58373">
                                            <p:txEl>
                                              <p:pRg st="0" end="0"/>
                                            </p:txEl>
                                          </p:spTgt>
                                        </p:tgtEl>
                                        <p:attrNameLst>
                                          <p:attrName>style.visibility</p:attrName>
                                        </p:attrNameLst>
                                      </p:cBhvr>
                                      <p:to>
                                        <p:strVal val="visible"/>
                                      </p:to>
                                    </p:set>
                                    <p:animEffect transition="in" filter="dissolve">
                                      <p:cBhvr>
                                        <p:cTn id="13" dur="500"/>
                                        <p:tgtEl>
                                          <p:spTgt spid="5837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8374"/>
                                        </p:tgtEl>
                                        <p:attrNameLst>
                                          <p:attrName>style.visibility</p:attrName>
                                        </p:attrNameLst>
                                      </p:cBhvr>
                                      <p:to>
                                        <p:strVal val="visible"/>
                                      </p:to>
                                    </p:set>
                                    <p:animEffect transition="in" filter="dissolve">
                                      <p:cBhvr>
                                        <p:cTn id="18" dur="500"/>
                                        <p:tgtEl>
                                          <p:spTgt spid="58374"/>
                                        </p:tgtEl>
                                      </p:cBhvr>
                                    </p:animEffect>
                                  </p:childTnLst>
                                </p:cTn>
                              </p:par>
                              <p:par>
                                <p:cTn id="19" presetID="9" presetClass="entr" presetSubtype="0" fill="hold" nodeType="withEffect">
                                  <p:stCondLst>
                                    <p:cond delay="0"/>
                                  </p:stCondLst>
                                  <p:childTnLst>
                                    <p:set>
                                      <p:cBhvr>
                                        <p:cTn id="20" dur="1" fill="hold">
                                          <p:stCondLst>
                                            <p:cond delay="0"/>
                                          </p:stCondLst>
                                        </p:cTn>
                                        <p:tgtEl>
                                          <p:spTgt spid="58373">
                                            <p:txEl>
                                              <p:pRg st="1" end="1"/>
                                            </p:txEl>
                                          </p:spTgt>
                                        </p:tgtEl>
                                        <p:attrNameLst>
                                          <p:attrName>style.visibility</p:attrName>
                                        </p:attrNameLst>
                                      </p:cBhvr>
                                      <p:to>
                                        <p:strVal val="visible"/>
                                      </p:to>
                                    </p:set>
                                    <p:animEffect transition="in" filter="dissolve">
                                      <p:cBhvr>
                                        <p:cTn id="21" dur="500"/>
                                        <p:tgtEl>
                                          <p:spTgt spid="58373">
                                            <p:txEl>
                                              <p:pRg st="1" end="1"/>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58373">
                                            <p:txEl>
                                              <p:pRg st="2" end="2"/>
                                            </p:txEl>
                                          </p:spTgt>
                                        </p:tgtEl>
                                        <p:attrNameLst>
                                          <p:attrName>style.visibility</p:attrName>
                                        </p:attrNameLst>
                                      </p:cBhvr>
                                      <p:to>
                                        <p:strVal val="visible"/>
                                      </p:to>
                                    </p:set>
                                    <p:animEffect transition="in" filter="dissolve">
                                      <p:cBhvr>
                                        <p:cTn id="24" dur="500"/>
                                        <p:tgtEl>
                                          <p:spTgt spid="58373">
                                            <p:txEl>
                                              <p:pRg st="2" end="2"/>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58373">
                                            <p:txEl>
                                              <p:pRg st="3" end="3"/>
                                            </p:txEl>
                                          </p:spTgt>
                                        </p:tgtEl>
                                        <p:attrNameLst>
                                          <p:attrName>style.visibility</p:attrName>
                                        </p:attrNameLst>
                                      </p:cBhvr>
                                      <p:to>
                                        <p:strVal val="visible"/>
                                      </p:to>
                                    </p:set>
                                    <p:animEffect transition="in" filter="dissolve">
                                      <p:cBhvr>
                                        <p:cTn id="27" dur="500"/>
                                        <p:tgtEl>
                                          <p:spTgt spid="58373">
                                            <p:txEl>
                                              <p:pRg st="3" end="3"/>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58373">
                                            <p:txEl>
                                              <p:pRg st="4" end="4"/>
                                            </p:txEl>
                                          </p:spTgt>
                                        </p:tgtEl>
                                        <p:attrNameLst>
                                          <p:attrName>style.visibility</p:attrName>
                                        </p:attrNameLst>
                                      </p:cBhvr>
                                      <p:to>
                                        <p:strVal val="visible"/>
                                      </p:to>
                                    </p:set>
                                    <p:animEffect transition="in" filter="dissolve">
                                      <p:cBhvr>
                                        <p:cTn id="30" dur="500"/>
                                        <p:tgtEl>
                                          <p:spTgt spid="58373">
                                            <p:txEl>
                                              <p:pRg st="4" end="4"/>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58373">
                                            <p:txEl>
                                              <p:pRg st="5" end="5"/>
                                            </p:txEl>
                                          </p:spTgt>
                                        </p:tgtEl>
                                        <p:attrNameLst>
                                          <p:attrName>style.visibility</p:attrName>
                                        </p:attrNameLst>
                                      </p:cBhvr>
                                      <p:to>
                                        <p:strVal val="visible"/>
                                      </p:to>
                                    </p:set>
                                    <p:animEffect transition="in" filter="dissolve">
                                      <p:cBhvr>
                                        <p:cTn id="33" dur="500"/>
                                        <p:tgtEl>
                                          <p:spTgt spid="58373">
                                            <p:txEl>
                                              <p:pRg st="5" end="5"/>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58373">
                                            <p:txEl>
                                              <p:pRg st="6" end="6"/>
                                            </p:txEl>
                                          </p:spTgt>
                                        </p:tgtEl>
                                        <p:attrNameLst>
                                          <p:attrName>style.visibility</p:attrName>
                                        </p:attrNameLst>
                                      </p:cBhvr>
                                      <p:to>
                                        <p:strVal val="visible"/>
                                      </p:to>
                                    </p:set>
                                    <p:animEffect transition="in" filter="dissolve">
                                      <p:cBhvr>
                                        <p:cTn id="36" dur="500"/>
                                        <p:tgtEl>
                                          <p:spTgt spid="5837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58373">
                                            <p:txEl>
                                              <p:pRg st="7" end="7"/>
                                            </p:txEl>
                                          </p:spTgt>
                                        </p:tgtEl>
                                        <p:attrNameLst>
                                          <p:attrName>style.visibility</p:attrName>
                                        </p:attrNameLst>
                                      </p:cBhvr>
                                      <p:to>
                                        <p:strVal val="visible"/>
                                      </p:to>
                                    </p:set>
                                    <p:animEffect transition="in" filter="dissolve">
                                      <p:cBhvr>
                                        <p:cTn id="41" dur="500"/>
                                        <p:tgtEl>
                                          <p:spTgt spid="5837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8373">
                                            <p:txEl>
                                              <p:pRg st="8" end="8"/>
                                            </p:txEl>
                                          </p:spTgt>
                                        </p:tgtEl>
                                        <p:attrNameLst>
                                          <p:attrName>style.visibility</p:attrName>
                                        </p:attrNameLst>
                                      </p:cBhvr>
                                      <p:to>
                                        <p:strVal val="visible"/>
                                      </p:to>
                                    </p:set>
                                    <p:animEffect transition="in" filter="dissolve">
                                      <p:cBhvr>
                                        <p:cTn id="46" dur="500"/>
                                        <p:tgtEl>
                                          <p:spTgt spid="5837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2"/>
          <p:cNvGrpSpPr>
            <a:grpSpLocks/>
          </p:cNvGrpSpPr>
          <p:nvPr/>
        </p:nvGrpSpPr>
        <p:grpSpPr bwMode="auto">
          <a:xfrm>
            <a:off x="323850" y="1052513"/>
            <a:ext cx="8569325" cy="3421062"/>
            <a:chOff x="204" y="663"/>
            <a:chExt cx="5398" cy="2155"/>
          </a:xfrm>
        </p:grpSpPr>
        <p:sp>
          <p:nvSpPr>
            <p:cNvPr id="59395" name="AutoShape 3"/>
            <p:cNvSpPr>
              <a:spLocks noChangeArrowheads="1"/>
            </p:cNvSpPr>
            <p:nvPr/>
          </p:nvSpPr>
          <p:spPr bwMode="auto">
            <a:xfrm>
              <a:off x="204" y="1321"/>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1</a:t>
              </a:r>
            </a:p>
          </p:txBody>
        </p:sp>
        <p:sp>
          <p:nvSpPr>
            <p:cNvPr id="59396" name="AutoShape 4"/>
            <p:cNvSpPr>
              <a:spLocks noChangeArrowheads="1"/>
            </p:cNvSpPr>
            <p:nvPr/>
          </p:nvSpPr>
          <p:spPr bwMode="auto">
            <a:xfrm>
              <a:off x="567" y="663"/>
              <a:ext cx="5035" cy="522"/>
            </a:xfrm>
            <a:prstGeom prst="roundRect">
              <a:avLst>
                <a:gd name="adj" fmla="val 16667"/>
              </a:avLst>
            </a:prstGeom>
            <a:solidFill>
              <a:srgbClr val="6600CC"/>
            </a:solidFill>
            <a:ln w="12700">
              <a:solidFill>
                <a:schemeClr val="tx1"/>
              </a:solidFill>
              <a:round/>
              <a:headEnd type="none" w="sm" len="sm"/>
              <a:tailEnd type="none" w="sm" len="sm"/>
            </a:ln>
            <a:effectLst/>
          </p:spPr>
          <p:txBody>
            <a:bodyPr wrap="none" anchor="ctr"/>
            <a:lstStyle/>
            <a:p>
              <a:endParaRPr lang="en-US"/>
            </a:p>
          </p:txBody>
        </p:sp>
        <p:sp>
          <p:nvSpPr>
            <p:cNvPr id="59397" name="Rectangle 5"/>
            <p:cNvSpPr>
              <a:spLocks noChangeArrowheads="1"/>
            </p:cNvSpPr>
            <p:nvPr/>
          </p:nvSpPr>
          <p:spPr bwMode="auto">
            <a:xfrm>
              <a:off x="567" y="1072"/>
              <a:ext cx="5035" cy="521"/>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59398" name="Rectangle 6"/>
            <p:cNvSpPr>
              <a:spLocks noChangeArrowheads="1"/>
            </p:cNvSpPr>
            <p:nvPr/>
          </p:nvSpPr>
          <p:spPr bwMode="auto">
            <a:xfrm>
              <a:off x="567" y="1321"/>
              <a:ext cx="5035" cy="1497"/>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grpSp>
      <p:grpSp>
        <p:nvGrpSpPr>
          <p:cNvPr id="59399" name="Group 7"/>
          <p:cNvGrpSpPr>
            <a:grpSpLocks/>
          </p:cNvGrpSpPr>
          <p:nvPr/>
        </p:nvGrpSpPr>
        <p:grpSpPr bwMode="auto">
          <a:xfrm>
            <a:off x="2087563" y="152400"/>
            <a:ext cx="5437187" cy="800100"/>
            <a:chOff x="1315" y="96"/>
            <a:chExt cx="3425" cy="504"/>
          </a:xfrm>
        </p:grpSpPr>
        <p:sp>
          <p:nvSpPr>
            <p:cNvPr id="59400" name="AutoShape 8"/>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59401" name="WordArt 9"/>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59402" name="Rectangle 10"/>
          <p:cNvSpPr>
            <a:spLocks noChangeArrowheads="1"/>
          </p:cNvSpPr>
          <p:nvPr/>
        </p:nvSpPr>
        <p:spPr bwMode="auto">
          <a:xfrm>
            <a:off x="9715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3" name="Rectangle 11"/>
          <p:cNvSpPr>
            <a:spLocks noChangeArrowheads="1"/>
          </p:cNvSpPr>
          <p:nvPr/>
        </p:nvSpPr>
        <p:spPr bwMode="auto">
          <a:xfrm>
            <a:off x="16192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4" name="Rectangle 12"/>
          <p:cNvSpPr>
            <a:spLocks noChangeArrowheads="1"/>
          </p:cNvSpPr>
          <p:nvPr/>
        </p:nvSpPr>
        <p:spPr bwMode="auto">
          <a:xfrm>
            <a:off x="2303463"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5" name="Rectangle 13"/>
          <p:cNvSpPr>
            <a:spLocks noChangeArrowheads="1"/>
          </p:cNvSpPr>
          <p:nvPr/>
        </p:nvSpPr>
        <p:spPr bwMode="auto">
          <a:xfrm>
            <a:off x="3241675"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06" name="Rectangle 14"/>
          <p:cNvSpPr>
            <a:spLocks noChangeArrowheads="1"/>
          </p:cNvSpPr>
          <p:nvPr/>
        </p:nvSpPr>
        <p:spPr bwMode="auto">
          <a:xfrm>
            <a:off x="4319588"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07" name="Rectangle 15"/>
          <p:cNvSpPr>
            <a:spLocks noChangeArrowheads="1"/>
          </p:cNvSpPr>
          <p:nvPr/>
        </p:nvSpPr>
        <p:spPr bwMode="auto">
          <a:xfrm>
            <a:off x="5400675"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8" name="Rectangle 16"/>
          <p:cNvSpPr>
            <a:spLocks noChangeArrowheads="1"/>
          </p:cNvSpPr>
          <p:nvPr/>
        </p:nvSpPr>
        <p:spPr bwMode="auto">
          <a:xfrm>
            <a:off x="68770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9" name="Rectangle 17"/>
          <p:cNvSpPr>
            <a:spLocks noChangeArrowheads="1"/>
          </p:cNvSpPr>
          <p:nvPr/>
        </p:nvSpPr>
        <p:spPr bwMode="auto">
          <a:xfrm>
            <a:off x="75247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10" name="Rectangle 18"/>
          <p:cNvSpPr>
            <a:spLocks noChangeArrowheads="1"/>
          </p:cNvSpPr>
          <p:nvPr/>
        </p:nvSpPr>
        <p:spPr bwMode="auto">
          <a:xfrm>
            <a:off x="8208963"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11" name="Rectangle 19"/>
          <p:cNvSpPr>
            <a:spLocks noChangeArrowheads="1"/>
          </p:cNvSpPr>
          <p:nvPr/>
        </p:nvSpPr>
        <p:spPr bwMode="auto">
          <a:xfrm>
            <a:off x="1150938" y="1160463"/>
            <a:ext cx="865187"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Input</a:t>
            </a:r>
          </a:p>
        </p:txBody>
      </p:sp>
      <p:sp>
        <p:nvSpPr>
          <p:cNvPr id="59412" name="Rectangle 20"/>
          <p:cNvSpPr>
            <a:spLocks noChangeArrowheads="1"/>
          </p:cNvSpPr>
          <p:nvPr/>
        </p:nvSpPr>
        <p:spPr bwMode="auto">
          <a:xfrm>
            <a:off x="2303463" y="1160463"/>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Bias</a:t>
            </a:r>
          </a:p>
        </p:txBody>
      </p:sp>
      <p:sp>
        <p:nvSpPr>
          <p:cNvPr id="59413" name="Rectangle 21"/>
          <p:cNvSpPr>
            <a:spLocks noChangeArrowheads="1"/>
          </p:cNvSpPr>
          <p:nvPr/>
        </p:nvSpPr>
        <p:spPr bwMode="auto">
          <a:xfrm>
            <a:off x="3240088" y="1663700"/>
            <a:ext cx="577850"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r>
              <a:rPr lang="en-US" sz="2400" b="1" baseline="-25000">
                <a:effectLst>
                  <a:outerShdw blurRad="38100" dist="38100" dir="2700000" algn="tl">
                    <a:srgbClr val="FFFFFF"/>
                  </a:outerShdw>
                </a:effectLst>
                <a:latin typeface="Arial" charset="0"/>
              </a:rPr>
              <a:t>in</a:t>
            </a:r>
          </a:p>
        </p:txBody>
      </p:sp>
      <p:sp>
        <p:nvSpPr>
          <p:cNvPr id="59414" name="Rectangle 22"/>
          <p:cNvSpPr>
            <a:spLocks noChangeArrowheads="1"/>
          </p:cNvSpPr>
          <p:nvPr/>
        </p:nvSpPr>
        <p:spPr bwMode="auto">
          <a:xfrm>
            <a:off x="4319588" y="1663700"/>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p>
        </p:txBody>
      </p:sp>
      <p:sp>
        <p:nvSpPr>
          <p:cNvPr id="59415" name="Rectangle 23"/>
          <p:cNvSpPr>
            <a:spLocks noChangeArrowheads="1"/>
          </p:cNvSpPr>
          <p:nvPr/>
        </p:nvSpPr>
        <p:spPr bwMode="auto">
          <a:xfrm>
            <a:off x="5400675" y="1663700"/>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t</a:t>
            </a:r>
          </a:p>
        </p:txBody>
      </p:sp>
      <p:sp>
        <p:nvSpPr>
          <p:cNvPr id="59416" name="Rectangle 24"/>
          <p:cNvSpPr>
            <a:spLocks noChangeArrowheads="1"/>
          </p:cNvSpPr>
          <p:nvPr/>
        </p:nvSpPr>
        <p:spPr bwMode="auto">
          <a:xfrm>
            <a:off x="9715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1</a:t>
            </a:r>
          </a:p>
        </p:txBody>
      </p:sp>
      <p:sp>
        <p:nvSpPr>
          <p:cNvPr id="59417" name="Rectangle 25"/>
          <p:cNvSpPr>
            <a:spLocks noChangeArrowheads="1"/>
          </p:cNvSpPr>
          <p:nvPr/>
        </p:nvSpPr>
        <p:spPr bwMode="auto">
          <a:xfrm>
            <a:off x="16192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2</a:t>
            </a:r>
          </a:p>
        </p:txBody>
      </p:sp>
      <p:sp>
        <p:nvSpPr>
          <p:cNvPr id="59418" name="Rectangle 26"/>
          <p:cNvSpPr>
            <a:spLocks noChangeArrowheads="1"/>
          </p:cNvSpPr>
          <p:nvPr/>
        </p:nvSpPr>
        <p:spPr bwMode="auto">
          <a:xfrm>
            <a:off x="68770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1</a:t>
            </a:r>
          </a:p>
        </p:txBody>
      </p:sp>
      <p:sp>
        <p:nvSpPr>
          <p:cNvPr id="59419" name="Rectangle 27"/>
          <p:cNvSpPr>
            <a:spLocks noChangeArrowheads="1"/>
          </p:cNvSpPr>
          <p:nvPr/>
        </p:nvSpPr>
        <p:spPr bwMode="auto">
          <a:xfrm>
            <a:off x="75247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2</a:t>
            </a:r>
          </a:p>
        </p:txBody>
      </p:sp>
      <p:sp>
        <p:nvSpPr>
          <p:cNvPr id="59420" name="Rectangle 28"/>
          <p:cNvSpPr>
            <a:spLocks noChangeArrowheads="1"/>
          </p:cNvSpPr>
          <p:nvPr/>
        </p:nvSpPr>
        <p:spPr bwMode="auto">
          <a:xfrm>
            <a:off x="8208963" y="1665288"/>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a:t>
            </a:r>
          </a:p>
        </p:txBody>
      </p:sp>
      <p:sp>
        <p:nvSpPr>
          <p:cNvPr id="59421" name="Rectangle 29"/>
          <p:cNvSpPr>
            <a:spLocks noChangeArrowheads="1"/>
          </p:cNvSpPr>
          <p:nvPr/>
        </p:nvSpPr>
        <p:spPr bwMode="auto">
          <a:xfrm>
            <a:off x="9715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2" name="Rectangle 30"/>
          <p:cNvSpPr>
            <a:spLocks noChangeArrowheads="1"/>
          </p:cNvSpPr>
          <p:nvPr/>
        </p:nvSpPr>
        <p:spPr bwMode="auto">
          <a:xfrm>
            <a:off x="16192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23" name="Rectangle 31"/>
          <p:cNvSpPr>
            <a:spLocks noChangeArrowheads="1"/>
          </p:cNvSpPr>
          <p:nvPr/>
        </p:nvSpPr>
        <p:spPr bwMode="auto">
          <a:xfrm>
            <a:off x="2303463"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4" name="Rectangle 32"/>
          <p:cNvSpPr>
            <a:spLocks noChangeArrowheads="1"/>
          </p:cNvSpPr>
          <p:nvPr/>
        </p:nvSpPr>
        <p:spPr bwMode="auto">
          <a:xfrm>
            <a:off x="3241675"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25" name="Rectangle 33"/>
          <p:cNvSpPr>
            <a:spLocks noChangeArrowheads="1"/>
          </p:cNvSpPr>
          <p:nvPr/>
        </p:nvSpPr>
        <p:spPr bwMode="auto">
          <a:xfrm>
            <a:off x="4319588"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6" name="Rectangle 34"/>
          <p:cNvSpPr>
            <a:spLocks noChangeArrowheads="1"/>
          </p:cNvSpPr>
          <p:nvPr/>
        </p:nvSpPr>
        <p:spPr bwMode="auto">
          <a:xfrm>
            <a:off x="5400675"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7" name="Rectangle 35"/>
          <p:cNvSpPr>
            <a:spLocks noChangeArrowheads="1"/>
          </p:cNvSpPr>
          <p:nvPr/>
        </p:nvSpPr>
        <p:spPr bwMode="auto">
          <a:xfrm>
            <a:off x="68770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28" name="Rectangle 36"/>
          <p:cNvSpPr>
            <a:spLocks noChangeArrowheads="1"/>
          </p:cNvSpPr>
          <p:nvPr/>
        </p:nvSpPr>
        <p:spPr bwMode="auto">
          <a:xfrm>
            <a:off x="75247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9" name="Rectangle 37"/>
          <p:cNvSpPr>
            <a:spLocks noChangeArrowheads="1"/>
          </p:cNvSpPr>
          <p:nvPr/>
        </p:nvSpPr>
        <p:spPr bwMode="auto">
          <a:xfrm>
            <a:off x="8208963"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0" name="Rectangle 38"/>
          <p:cNvSpPr>
            <a:spLocks noChangeArrowheads="1"/>
          </p:cNvSpPr>
          <p:nvPr/>
        </p:nvSpPr>
        <p:spPr bwMode="auto">
          <a:xfrm>
            <a:off x="9715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1" name="Rectangle 39"/>
          <p:cNvSpPr>
            <a:spLocks noChangeArrowheads="1"/>
          </p:cNvSpPr>
          <p:nvPr/>
        </p:nvSpPr>
        <p:spPr bwMode="auto">
          <a:xfrm>
            <a:off x="16192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2" name="Rectangle 40"/>
          <p:cNvSpPr>
            <a:spLocks noChangeArrowheads="1"/>
          </p:cNvSpPr>
          <p:nvPr/>
        </p:nvSpPr>
        <p:spPr bwMode="auto">
          <a:xfrm>
            <a:off x="2303463"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3" name="Rectangle 41"/>
          <p:cNvSpPr>
            <a:spLocks noChangeArrowheads="1"/>
          </p:cNvSpPr>
          <p:nvPr/>
        </p:nvSpPr>
        <p:spPr bwMode="auto">
          <a:xfrm>
            <a:off x="3241675"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4" name="Rectangle 42"/>
          <p:cNvSpPr>
            <a:spLocks noChangeArrowheads="1"/>
          </p:cNvSpPr>
          <p:nvPr/>
        </p:nvSpPr>
        <p:spPr bwMode="auto">
          <a:xfrm>
            <a:off x="4319588"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5" name="Rectangle 43"/>
          <p:cNvSpPr>
            <a:spLocks noChangeArrowheads="1"/>
          </p:cNvSpPr>
          <p:nvPr/>
        </p:nvSpPr>
        <p:spPr bwMode="auto">
          <a:xfrm>
            <a:off x="5400675"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6" name="Rectangle 44"/>
          <p:cNvSpPr>
            <a:spLocks noChangeArrowheads="1"/>
          </p:cNvSpPr>
          <p:nvPr/>
        </p:nvSpPr>
        <p:spPr bwMode="auto">
          <a:xfrm>
            <a:off x="68770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7" name="Rectangle 45"/>
          <p:cNvSpPr>
            <a:spLocks noChangeArrowheads="1"/>
          </p:cNvSpPr>
          <p:nvPr/>
        </p:nvSpPr>
        <p:spPr bwMode="auto">
          <a:xfrm>
            <a:off x="75247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8" name="Rectangle 46"/>
          <p:cNvSpPr>
            <a:spLocks noChangeArrowheads="1"/>
          </p:cNvSpPr>
          <p:nvPr/>
        </p:nvSpPr>
        <p:spPr bwMode="auto">
          <a:xfrm>
            <a:off x="8208963"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9" name="Rectangle 47"/>
          <p:cNvSpPr>
            <a:spLocks noChangeArrowheads="1"/>
          </p:cNvSpPr>
          <p:nvPr/>
        </p:nvSpPr>
        <p:spPr bwMode="auto">
          <a:xfrm>
            <a:off x="9715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0" name="Rectangle 48"/>
          <p:cNvSpPr>
            <a:spLocks noChangeArrowheads="1"/>
          </p:cNvSpPr>
          <p:nvPr/>
        </p:nvSpPr>
        <p:spPr bwMode="auto">
          <a:xfrm>
            <a:off x="16192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1" name="Rectangle 49"/>
          <p:cNvSpPr>
            <a:spLocks noChangeArrowheads="1"/>
          </p:cNvSpPr>
          <p:nvPr/>
        </p:nvSpPr>
        <p:spPr bwMode="auto">
          <a:xfrm>
            <a:off x="2303463"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2" name="Rectangle 50"/>
          <p:cNvSpPr>
            <a:spLocks noChangeArrowheads="1"/>
          </p:cNvSpPr>
          <p:nvPr/>
        </p:nvSpPr>
        <p:spPr bwMode="auto">
          <a:xfrm>
            <a:off x="3241675"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3" name="Rectangle 51"/>
          <p:cNvSpPr>
            <a:spLocks noChangeArrowheads="1"/>
          </p:cNvSpPr>
          <p:nvPr/>
        </p:nvSpPr>
        <p:spPr bwMode="auto">
          <a:xfrm>
            <a:off x="4319588"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4" name="Rectangle 52"/>
          <p:cNvSpPr>
            <a:spLocks noChangeArrowheads="1"/>
          </p:cNvSpPr>
          <p:nvPr/>
        </p:nvSpPr>
        <p:spPr bwMode="auto">
          <a:xfrm>
            <a:off x="5400675"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5" name="Rectangle 53"/>
          <p:cNvSpPr>
            <a:spLocks noChangeArrowheads="1"/>
          </p:cNvSpPr>
          <p:nvPr/>
        </p:nvSpPr>
        <p:spPr bwMode="auto">
          <a:xfrm>
            <a:off x="68770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6" name="Rectangle 54"/>
          <p:cNvSpPr>
            <a:spLocks noChangeArrowheads="1"/>
          </p:cNvSpPr>
          <p:nvPr/>
        </p:nvSpPr>
        <p:spPr bwMode="auto">
          <a:xfrm>
            <a:off x="75247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7" name="Rectangle 55"/>
          <p:cNvSpPr>
            <a:spLocks noChangeArrowheads="1"/>
          </p:cNvSpPr>
          <p:nvPr/>
        </p:nvSpPr>
        <p:spPr bwMode="auto">
          <a:xfrm>
            <a:off x="8208963"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8" name="Rectangle 56"/>
          <p:cNvSpPr>
            <a:spLocks noChangeArrowheads="1"/>
          </p:cNvSpPr>
          <p:nvPr/>
        </p:nvSpPr>
        <p:spPr bwMode="auto">
          <a:xfrm>
            <a:off x="3132138" y="1162050"/>
            <a:ext cx="865187" cy="396875"/>
          </a:xfrm>
          <a:prstGeom prst="rect">
            <a:avLst/>
          </a:prstGeom>
          <a:noFill/>
          <a:ln w="12700">
            <a:noFill/>
            <a:miter lim="800000"/>
            <a:headEnd type="none" w="sm" len="sm"/>
            <a:tailEnd type="none" w="sm" len="sm"/>
          </a:ln>
          <a:effectLst/>
        </p:spPr>
        <p:txBody>
          <a:bodyPr wrap="none" anchor="ctr"/>
          <a:lstStyle/>
          <a:p>
            <a:r>
              <a:rPr lang="en-US" b="1">
                <a:effectLst>
                  <a:outerShdw blurRad="38100" dist="38100" dir="2700000" algn="tl">
                    <a:srgbClr val="FFFFFF"/>
                  </a:outerShdw>
                </a:effectLst>
                <a:latin typeface="Arial" charset="0"/>
              </a:rPr>
              <a:t>Net </a:t>
            </a:r>
          </a:p>
          <a:p>
            <a:r>
              <a:rPr lang="en-US" b="1">
                <a:effectLst>
                  <a:outerShdw blurRad="38100" dist="38100" dir="2700000" algn="tl">
                    <a:srgbClr val="FFFFFF"/>
                  </a:outerShdw>
                </a:effectLst>
                <a:latin typeface="Arial" charset="0"/>
              </a:rPr>
              <a:t>Input</a:t>
            </a:r>
          </a:p>
        </p:txBody>
      </p:sp>
      <p:sp>
        <p:nvSpPr>
          <p:cNvPr id="59449" name="Rectangle 57"/>
          <p:cNvSpPr>
            <a:spLocks noChangeArrowheads="1"/>
          </p:cNvSpPr>
          <p:nvPr/>
        </p:nvSpPr>
        <p:spPr bwMode="auto">
          <a:xfrm>
            <a:off x="4138613" y="1162050"/>
            <a:ext cx="865187"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Output</a:t>
            </a:r>
          </a:p>
        </p:txBody>
      </p:sp>
      <p:sp>
        <p:nvSpPr>
          <p:cNvPr id="59450" name="Rectangle 58"/>
          <p:cNvSpPr>
            <a:spLocks noChangeArrowheads="1"/>
          </p:cNvSpPr>
          <p:nvPr/>
        </p:nvSpPr>
        <p:spPr bwMode="auto">
          <a:xfrm>
            <a:off x="5219700" y="1162050"/>
            <a:ext cx="865188"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Target</a:t>
            </a:r>
          </a:p>
        </p:txBody>
      </p:sp>
      <p:sp>
        <p:nvSpPr>
          <p:cNvPr id="59451" name="Rectangle 59"/>
          <p:cNvSpPr>
            <a:spLocks noChangeArrowheads="1"/>
          </p:cNvSpPr>
          <p:nvPr/>
        </p:nvSpPr>
        <p:spPr bwMode="auto">
          <a:xfrm>
            <a:off x="7270750" y="1162050"/>
            <a:ext cx="865188"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Weights</a:t>
            </a:r>
          </a:p>
        </p:txBody>
      </p:sp>
      <p:sp>
        <p:nvSpPr>
          <p:cNvPr id="59452" name="Rectangle 60"/>
          <p:cNvSpPr>
            <a:spLocks noChangeArrowheads="1"/>
          </p:cNvSpPr>
          <p:nvPr/>
        </p:nvSpPr>
        <p:spPr bwMode="auto">
          <a:xfrm>
            <a:off x="6877050" y="2168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53" name="Rectangle 61"/>
          <p:cNvSpPr>
            <a:spLocks noChangeArrowheads="1"/>
          </p:cNvSpPr>
          <p:nvPr/>
        </p:nvSpPr>
        <p:spPr bwMode="auto">
          <a:xfrm>
            <a:off x="7524750" y="2168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54" name="Rectangle 62"/>
          <p:cNvSpPr>
            <a:spLocks noChangeArrowheads="1"/>
          </p:cNvSpPr>
          <p:nvPr/>
        </p:nvSpPr>
        <p:spPr bwMode="auto">
          <a:xfrm>
            <a:off x="8208963" y="2168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grpSp>
        <p:nvGrpSpPr>
          <p:cNvPr id="59455" name="Group 63"/>
          <p:cNvGrpSpPr>
            <a:grpSpLocks/>
          </p:cNvGrpSpPr>
          <p:nvPr/>
        </p:nvGrpSpPr>
        <p:grpSpPr bwMode="auto">
          <a:xfrm>
            <a:off x="323850" y="4473575"/>
            <a:ext cx="8569325" cy="1908175"/>
            <a:chOff x="204" y="2818"/>
            <a:chExt cx="5398" cy="1202"/>
          </a:xfrm>
        </p:grpSpPr>
        <p:sp>
          <p:nvSpPr>
            <p:cNvPr id="59456" name="AutoShape 64"/>
            <p:cNvSpPr>
              <a:spLocks noChangeArrowheads="1"/>
            </p:cNvSpPr>
            <p:nvPr/>
          </p:nvSpPr>
          <p:spPr bwMode="auto">
            <a:xfrm>
              <a:off x="204" y="2818"/>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2</a:t>
              </a:r>
            </a:p>
          </p:txBody>
        </p:sp>
        <p:sp>
          <p:nvSpPr>
            <p:cNvPr id="59457" name="Rectangle 65"/>
            <p:cNvSpPr>
              <a:spLocks noChangeArrowheads="1"/>
            </p:cNvSpPr>
            <p:nvPr/>
          </p:nvSpPr>
          <p:spPr bwMode="auto">
            <a:xfrm>
              <a:off x="567" y="2818"/>
              <a:ext cx="5035" cy="1202"/>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grpSp>
      <p:sp>
        <p:nvSpPr>
          <p:cNvPr id="59458" name="Rectangle 66"/>
          <p:cNvSpPr>
            <a:spLocks noChangeArrowheads="1"/>
          </p:cNvSpPr>
          <p:nvPr/>
        </p:nvSpPr>
        <p:spPr bwMode="auto">
          <a:xfrm>
            <a:off x="9715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59" name="Rectangle 67"/>
          <p:cNvSpPr>
            <a:spLocks noChangeArrowheads="1"/>
          </p:cNvSpPr>
          <p:nvPr/>
        </p:nvSpPr>
        <p:spPr bwMode="auto">
          <a:xfrm>
            <a:off x="16192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0" name="Rectangle 68"/>
          <p:cNvSpPr>
            <a:spLocks noChangeArrowheads="1"/>
          </p:cNvSpPr>
          <p:nvPr/>
        </p:nvSpPr>
        <p:spPr bwMode="auto">
          <a:xfrm>
            <a:off x="2303463"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1" name="Rectangle 69"/>
          <p:cNvSpPr>
            <a:spLocks noChangeArrowheads="1"/>
          </p:cNvSpPr>
          <p:nvPr/>
        </p:nvSpPr>
        <p:spPr bwMode="auto">
          <a:xfrm>
            <a:off x="3241675"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2" name="Rectangle 70"/>
          <p:cNvSpPr>
            <a:spLocks noChangeArrowheads="1"/>
          </p:cNvSpPr>
          <p:nvPr/>
        </p:nvSpPr>
        <p:spPr bwMode="auto">
          <a:xfrm>
            <a:off x="4319588"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3" name="Rectangle 71"/>
          <p:cNvSpPr>
            <a:spLocks noChangeArrowheads="1"/>
          </p:cNvSpPr>
          <p:nvPr/>
        </p:nvSpPr>
        <p:spPr bwMode="auto">
          <a:xfrm>
            <a:off x="5400675"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4" name="Rectangle 72"/>
          <p:cNvSpPr>
            <a:spLocks noChangeArrowheads="1"/>
          </p:cNvSpPr>
          <p:nvPr/>
        </p:nvSpPr>
        <p:spPr bwMode="auto">
          <a:xfrm>
            <a:off x="68770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5" name="Rectangle 73"/>
          <p:cNvSpPr>
            <a:spLocks noChangeArrowheads="1"/>
          </p:cNvSpPr>
          <p:nvPr/>
        </p:nvSpPr>
        <p:spPr bwMode="auto">
          <a:xfrm>
            <a:off x="75247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6" name="Rectangle 74"/>
          <p:cNvSpPr>
            <a:spLocks noChangeArrowheads="1"/>
          </p:cNvSpPr>
          <p:nvPr/>
        </p:nvSpPr>
        <p:spPr bwMode="auto">
          <a:xfrm>
            <a:off x="8208963"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67" name="Rectangle 75"/>
          <p:cNvSpPr>
            <a:spLocks noChangeArrowheads="1"/>
          </p:cNvSpPr>
          <p:nvPr/>
        </p:nvSpPr>
        <p:spPr bwMode="auto">
          <a:xfrm>
            <a:off x="9715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8" name="Rectangle 76"/>
          <p:cNvSpPr>
            <a:spLocks noChangeArrowheads="1"/>
          </p:cNvSpPr>
          <p:nvPr/>
        </p:nvSpPr>
        <p:spPr bwMode="auto">
          <a:xfrm>
            <a:off x="16192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69" name="Rectangle 77"/>
          <p:cNvSpPr>
            <a:spLocks noChangeArrowheads="1"/>
          </p:cNvSpPr>
          <p:nvPr/>
        </p:nvSpPr>
        <p:spPr bwMode="auto">
          <a:xfrm>
            <a:off x="2303463"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0" name="Rectangle 78"/>
          <p:cNvSpPr>
            <a:spLocks noChangeArrowheads="1"/>
          </p:cNvSpPr>
          <p:nvPr/>
        </p:nvSpPr>
        <p:spPr bwMode="auto">
          <a:xfrm>
            <a:off x="3241675"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1" name="Rectangle 79"/>
          <p:cNvSpPr>
            <a:spLocks noChangeArrowheads="1"/>
          </p:cNvSpPr>
          <p:nvPr/>
        </p:nvSpPr>
        <p:spPr bwMode="auto">
          <a:xfrm>
            <a:off x="4319588"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2" name="Rectangle 80"/>
          <p:cNvSpPr>
            <a:spLocks noChangeArrowheads="1"/>
          </p:cNvSpPr>
          <p:nvPr/>
        </p:nvSpPr>
        <p:spPr bwMode="auto">
          <a:xfrm>
            <a:off x="5400675"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3" name="Rectangle 81"/>
          <p:cNvSpPr>
            <a:spLocks noChangeArrowheads="1"/>
          </p:cNvSpPr>
          <p:nvPr/>
        </p:nvSpPr>
        <p:spPr bwMode="auto">
          <a:xfrm>
            <a:off x="68770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74" name="Rectangle 82"/>
          <p:cNvSpPr>
            <a:spLocks noChangeArrowheads="1"/>
          </p:cNvSpPr>
          <p:nvPr/>
        </p:nvSpPr>
        <p:spPr bwMode="auto">
          <a:xfrm>
            <a:off x="75247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5" name="Rectangle 83"/>
          <p:cNvSpPr>
            <a:spLocks noChangeArrowheads="1"/>
          </p:cNvSpPr>
          <p:nvPr/>
        </p:nvSpPr>
        <p:spPr bwMode="auto">
          <a:xfrm>
            <a:off x="8208963"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6" name="Rectangle 84"/>
          <p:cNvSpPr>
            <a:spLocks noChangeArrowheads="1"/>
          </p:cNvSpPr>
          <p:nvPr/>
        </p:nvSpPr>
        <p:spPr bwMode="auto">
          <a:xfrm>
            <a:off x="9715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77" name="Rectangle 85"/>
          <p:cNvSpPr>
            <a:spLocks noChangeArrowheads="1"/>
          </p:cNvSpPr>
          <p:nvPr/>
        </p:nvSpPr>
        <p:spPr bwMode="auto">
          <a:xfrm>
            <a:off x="16192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8" name="Rectangle 86"/>
          <p:cNvSpPr>
            <a:spLocks noChangeArrowheads="1"/>
          </p:cNvSpPr>
          <p:nvPr/>
        </p:nvSpPr>
        <p:spPr bwMode="auto">
          <a:xfrm>
            <a:off x="2303463"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9" name="Rectangle 87"/>
          <p:cNvSpPr>
            <a:spLocks noChangeArrowheads="1"/>
          </p:cNvSpPr>
          <p:nvPr/>
        </p:nvSpPr>
        <p:spPr bwMode="auto">
          <a:xfrm>
            <a:off x="3241675"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0" name="Rectangle 88"/>
          <p:cNvSpPr>
            <a:spLocks noChangeArrowheads="1"/>
          </p:cNvSpPr>
          <p:nvPr/>
        </p:nvSpPr>
        <p:spPr bwMode="auto">
          <a:xfrm>
            <a:off x="4319588"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1" name="Rectangle 89"/>
          <p:cNvSpPr>
            <a:spLocks noChangeArrowheads="1"/>
          </p:cNvSpPr>
          <p:nvPr/>
        </p:nvSpPr>
        <p:spPr bwMode="auto">
          <a:xfrm>
            <a:off x="5400675"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82" name="Rectangle 90"/>
          <p:cNvSpPr>
            <a:spLocks noChangeArrowheads="1"/>
          </p:cNvSpPr>
          <p:nvPr/>
        </p:nvSpPr>
        <p:spPr bwMode="auto">
          <a:xfrm>
            <a:off x="68770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3" name="Rectangle 91"/>
          <p:cNvSpPr>
            <a:spLocks noChangeArrowheads="1"/>
          </p:cNvSpPr>
          <p:nvPr/>
        </p:nvSpPr>
        <p:spPr bwMode="auto">
          <a:xfrm>
            <a:off x="75247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4" name="Rectangle 92"/>
          <p:cNvSpPr>
            <a:spLocks noChangeArrowheads="1"/>
          </p:cNvSpPr>
          <p:nvPr/>
        </p:nvSpPr>
        <p:spPr bwMode="auto">
          <a:xfrm>
            <a:off x="8208963"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85" name="Rectangle 93"/>
          <p:cNvSpPr>
            <a:spLocks noChangeArrowheads="1"/>
          </p:cNvSpPr>
          <p:nvPr/>
        </p:nvSpPr>
        <p:spPr bwMode="auto">
          <a:xfrm>
            <a:off x="9715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6" name="Rectangle 94"/>
          <p:cNvSpPr>
            <a:spLocks noChangeArrowheads="1"/>
          </p:cNvSpPr>
          <p:nvPr/>
        </p:nvSpPr>
        <p:spPr bwMode="auto">
          <a:xfrm>
            <a:off x="16192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7" name="Rectangle 95"/>
          <p:cNvSpPr>
            <a:spLocks noChangeArrowheads="1"/>
          </p:cNvSpPr>
          <p:nvPr/>
        </p:nvSpPr>
        <p:spPr bwMode="auto">
          <a:xfrm>
            <a:off x="2303463"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88" name="Rectangle 96"/>
          <p:cNvSpPr>
            <a:spLocks noChangeArrowheads="1"/>
          </p:cNvSpPr>
          <p:nvPr/>
        </p:nvSpPr>
        <p:spPr bwMode="auto">
          <a:xfrm>
            <a:off x="3241675"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89" name="Rectangle 97"/>
          <p:cNvSpPr>
            <a:spLocks noChangeArrowheads="1"/>
          </p:cNvSpPr>
          <p:nvPr/>
        </p:nvSpPr>
        <p:spPr bwMode="auto">
          <a:xfrm>
            <a:off x="4319588"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90" name="Rectangle 98"/>
          <p:cNvSpPr>
            <a:spLocks noChangeArrowheads="1"/>
          </p:cNvSpPr>
          <p:nvPr/>
        </p:nvSpPr>
        <p:spPr bwMode="auto">
          <a:xfrm>
            <a:off x="5400675"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91" name="Rectangle 99"/>
          <p:cNvSpPr>
            <a:spLocks noChangeArrowheads="1"/>
          </p:cNvSpPr>
          <p:nvPr/>
        </p:nvSpPr>
        <p:spPr bwMode="auto">
          <a:xfrm>
            <a:off x="68770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92" name="Rectangle 100"/>
          <p:cNvSpPr>
            <a:spLocks noChangeArrowheads="1"/>
          </p:cNvSpPr>
          <p:nvPr/>
        </p:nvSpPr>
        <p:spPr bwMode="auto">
          <a:xfrm>
            <a:off x="75247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93" name="Rectangle 101"/>
          <p:cNvSpPr>
            <a:spLocks noChangeArrowheads="1"/>
          </p:cNvSpPr>
          <p:nvPr/>
        </p:nvSpPr>
        <p:spPr bwMode="auto">
          <a:xfrm>
            <a:off x="8208963"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9399"/>
                                        </p:tgtEl>
                                        <p:attrNameLst>
                                          <p:attrName>style.visibility</p:attrName>
                                        </p:attrNameLst>
                                      </p:cBhvr>
                                      <p:to>
                                        <p:strVal val="visible"/>
                                      </p:to>
                                    </p:set>
                                    <p:animEffect transition="in" filter="dissolve">
                                      <p:cBhvr>
                                        <p:cTn id="7" dur="500"/>
                                        <p:tgtEl>
                                          <p:spTgt spid="5939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9394"/>
                                        </p:tgtEl>
                                        <p:attrNameLst>
                                          <p:attrName>style.visibility</p:attrName>
                                        </p:attrNameLst>
                                      </p:cBhvr>
                                      <p:to>
                                        <p:strVal val="visible"/>
                                      </p:to>
                                    </p:set>
                                    <p:animEffect transition="in" filter="dissolve">
                                      <p:cBhvr>
                                        <p:cTn id="12" dur="500"/>
                                        <p:tgtEl>
                                          <p:spTgt spid="5939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9411"/>
                                        </p:tgtEl>
                                        <p:attrNameLst>
                                          <p:attrName>style.visibility</p:attrName>
                                        </p:attrNameLst>
                                      </p:cBhvr>
                                      <p:to>
                                        <p:strVal val="visible"/>
                                      </p:to>
                                    </p:set>
                                    <p:animEffect transition="in" filter="dissolve">
                                      <p:cBhvr>
                                        <p:cTn id="17" dur="500"/>
                                        <p:tgtEl>
                                          <p:spTgt spid="5941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9412"/>
                                        </p:tgtEl>
                                        <p:attrNameLst>
                                          <p:attrName>style.visibility</p:attrName>
                                        </p:attrNameLst>
                                      </p:cBhvr>
                                      <p:to>
                                        <p:strVal val="visible"/>
                                      </p:to>
                                    </p:set>
                                    <p:animEffect transition="in" filter="dissolve">
                                      <p:cBhvr>
                                        <p:cTn id="20" dur="500"/>
                                        <p:tgtEl>
                                          <p:spTgt spid="5941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9448"/>
                                        </p:tgtEl>
                                        <p:attrNameLst>
                                          <p:attrName>style.visibility</p:attrName>
                                        </p:attrNameLst>
                                      </p:cBhvr>
                                      <p:to>
                                        <p:strVal val="visible"/>
                                      </p:to>
                                    </p:set>
                                    <p:animEffect transition="in" filter="dissolve">
                                      <p:cBhvr>
                                        <p:cTn id="23" dur="500"/>
                                        <p:tgtEl>
                                          <p:spTgt spid="59448"/>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9449"/>
                                        </p:tgtEl>
                                        <p:attrNameLst>
                                          <p:attrName>style.visibility</p:attrName>
                                        </p:attrNameLst>
                                      </p:cBhvr>
                                      <p:to>
                                        <p:strVal val="visible"/>
                                      </p:to>
                                    </p:set>
                                    <p:animEffect transition="in" filter="dissolve">
                                      <p:cBhvr>
                                        <p:cTn id="26" dur="500"/>
                                        <p:tgtEl>
                                          <p:spTgt spid="5944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9450"/>
                                        </p:tgtEl>
                                        <p:attrNameLst>
                                          <p:attrName>style.visibility</p:attrName>
                                        </p:attrNameLst>
                                      </p:cBhvr>
                                      <p:to>
                                        <p:strVal val="visible"/>
                                      </p:to>
                                    </p:set>
                                    <p:animEffect transition="in" filter="dissolve">
                                      <p:cBhvr>
                                        <p:cTn id="29" dur="500"/>
                                        <p:tgtEl>
                                          <p:spTgt spid="5945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59451"/>
                                        </p:tgtEl>
                                        <p:attrNameLst>
                                          <p:attrName>style.visibility</p:attrName>
                                        </p:attrNameLst>
                                      </p:cBhvr>
                                      <p:to>
                                        <p:strVal val="visible"/>
                                      </p:to>
                                    </p:set>
                                    <p:animEffect transition="in" filter="dissolve">
                                      <p:cBhvr>
                                        <p:cTn id="32" dur="500"/>
                                        <p:tgtEl>
                                          <p:spTgt spid="5945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9416"/>
                                        </p:tgtEl>
                                        <p:attrNameLst>
                                          <p:attrName>style.visibility</p:attrName>
                                        </p:attrNameLst>
                                      </p:cBhvr>
                                      <p:to>
                                        <p:strVal val="visible"/>
                                      </p:to>
                                    </p:set>
                                    <p:animEffect transition="in" filter="dissolve">
                                      <p:cBhvr>
                                        <p:cTn id="37" dur="500"/>
                                        <p:tgtEl>
                                          <p:spTgt spid="59416"/>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59417"/>
                                        </p:tgtEl>
                                        <p:attrNameLst>
                                          <p:attrName>style.visibility</p:attrName>
                                        </p:attrNameLst>
                                      </p:cBhvr>
                                      <p:to>
                                        <p:strVal val="visible"/>
                                      </p:to>
                                    </p:set>
                                    <p:animEffect transition="in" filter="dissolve">
                                      <p:cBhvr>
                                        <p:cTn id="40" dur="500"/>
                                        <p:tgtEl>
                                          <p:spTgt spid="59417"/>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59413"/>
                                        </p:tgtEl>
                                        <p:attrNameLst>
                                          <p:attrName>style.visibility</p:attrName>
                                        </p:attrNameLst>
                                      </p:cBhvr>
                                      <p:to>
                                        <p:strVal val="visible"/>
                                      </p:to>
                                    </p:set>
                                    <p:animEffect transition="in" filter="dissolve">
                                      <p:cBhvr>
                                        <p:cTn id="43" dur="500"/>
                                        <p:tgtEl>
                                          <p:spTgt spid="59413"/>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59414"/>
                                        </p:tgtEl>
                                        <p:attrNameLst>
                                          <p:attrName>style.visibility</p:attrName>
                                        </p:attrNameLst>
                                      </p:cBhvr>
                                      <p:to>
                                        <p:strVal val="visible"/>
                                      </p:to>
                                    </p:set>
                                    <p:animEffect transition="in" filter="dissolve">
                                      <p:cBhvr>
                                        <p:cTn id="46" dur="500"/>
                                        <p:tgtEl>
                                          <p:spTgt spid="5941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59415"/>
                                        </p:tgtEl>
                                        <p:attrNameLst>
                                          <p:attrName>style.visibility</p:attrName>
                                        </p:attrNameLst>
                                      </p:cBhvr>
                                      <p:to>
                                        <p:strVal val="visible"/>
                                      </p:to>
                                    </p:set>
                                    <p:animEffect transition="in" filter="dissolve">
                                      <p:cBhvr>
                                        <p:cTn id="49" dur="500"/>
                                        <p:tgtEl>
                                          <p:spTgt spid="59415"/>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59418"/>
                                        </p:tgtEl>
                                        <p:attrNameLst>
                                          <p:attrName>style.visibility</p:attrName>
                                        </p:attrNameLst>
                                      </p:cBhvr>
                                      <p:to>
                                        <p:strVal val="visible"/>
                                      </p:to>
                                    </p:set>
                                    <p:animEffect transition="in" filter="dissolve">
                                      <p:cBhvr>
                                        <p:cTn id="52" dur="500"/>
                                        <p:tgtEl>
                                          <p:spTgt spid="5941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9419"/>
                                        </p:tgtEl>
                                        <p:attrNameLst>
                                          <p:attrName>style.visibility</p:attrName>
                                        </p:attrNameLst>
                                      </p:cBhvr>
                                      <p:to>
                                        <p:strVal val="visible"/>
                                      </p:to>
                                    </p:set>
                                    <p:animEffect transition="in" filter="dissolve">
                                      <p:cBhvr>
                                        <p:cTn id="55" dur="500"/>
                                        <p:tgtEl>
                                          <p:spTgt spid="59419"/>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59420"/>
                                        </p:tgtEl>
                                        <p:attrNameLst>
                                          <p:attrName>style.visibility</p:attrName>
                                        </p:attrNameLst>
                                      </p:cBhvr>
                                      <p:to>
                                        <p:strVal val="visible"/>
                                      </p:to>
                                    </p:set>
                                    <p:animEffect transition="in" filter="dissolve">
                                      <p:cBhvr>
                                        <p:cTn id="58" dur="500"/>
                                        <p:tgtEl>
                                          <p:spTgt spid="59420"/>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59452"/>
                                        </p:tgtEl>
                                        <p:attrNameLst>
                                          <p:attrName>style.visibility</p:attrName>
                                        </p:attrNameLst>
                                      </p:cBhvr>
                                      <p:to>
                                        <p:strVal val="visible"/>
                                      </p:to>
                                    </p:set>
                                    <p:animEffect transition="in" filter="dissolve">
                                      <p:cBhvr>
                                        <p:cTn id="63" dur="500"/>
                                        <p:tgtEl>
                                          <p:spTgt spid="59452"/>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59453"/>
                                        </p:tgtEl>
                                        <p:attrNameLst>
                                          <p:attrName>style.visibility</p:attrName>
                                        </p:attrNameLst>
                                      </p:cBhvr>
                                      <p:to>
                                        <p:strVal val="visible"/>
                                      </p:to>
                                    </p:set>
                                    <p:animEffect transition="in" filter="dissolve">
                                      <p:cBhvr>
                                        <p:cTn id="66" dur="500"/>
                                        <p:tgtEl>
                                          <p:spTgt spid="59453"/>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59454"/>
                                        </p:tgtEl>
                                        <p:attrNameLst>
                                          <p:attrName>style.visibility</p:attrName>
                                        </p:attrNameLst>
                                      </p:cBhvr>
                                      <p:to>
                                        <p:strVal val="visible"/>
                                      </p:to>
                                    </p:set>
                                    <p:animEffect transition="in" filter="dissolve">
                                      <p:cBhvr>
                                        <p:cTn id="69" dur="500"/>
                                        <p:tgtEl>
                                          <p:spTgt spid="59454"/>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59402"/>
                                        </p:tgtEl>
                                        <p:attrNameLst>
                                          <p:attrName>style.visibility</p:attrName>
                                        </p:attrNameLst>
                                      </p:cBhvr>
                                      <p:to>
                                        <p:strVal val="visible"/>
                                      </p:to>
                                    </p:set>
                                    <p:animEffect transition="in" filter="dissolve">
                                      <p:cBhvr>
                                        <p:cTn id="74" dur="500"/>
                                        <p:tgtEl>
                                          <p:spTgt spid="59402"/>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59403"/>
                                        </p:tgtEl>
                                        <p:attrNameLst>
                                          <p:attrName>style.visibility</p:attrName>
                                        </p:attrNameLst>
                                      </p:cBhvr>
                                      <p:to>
                                        <p:strVal val="visible"/>
                                      </p:to>
                                    </p:set>
                                    <p:animEffect transition="in" filter="dissolve">
                                      <p:cBhvr>
                                        <p:cTn id="77" dur="500"/>
                                        <p:tgtEl>
                                          <p:spTgt spid="59403"/>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59404"/>
                                        </p:tgtEl>
                                        <p:attrNameLst>
                                          <p:attrName>style.visibility</p:attrName>
                                        </p:attrNameLst>
                                      </p:cBhvr>
                                      <p:to>
                                        <p:strVal val="visible"/>
                                      </p:to>
                                    </p:set>
                                    <p:animEffect transition="in" filter="dissolve">
                                      <p:cBhvr>
                                        <p:cTn id="80" dur="500"/>
                                        <p:tgtEl>
                                          <p:spTgt spid="59404"/>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59405"/>
                                        </p:tgtEl>
                                        <p:attrNameLst>
                                          <p:attrName>style.visibility</p:attrName>
                                        </p:attrNameLst>
                                      </p:cBhvr>
                                      <p:to>
                                        <p:strVal val="visible"/>
                                      </p:to>
                                    </p:set>
                                    <p:animEffect transition="in" filter="dissolve">
                                      <p:cBhvr>
                                        <p:cTn id="85" dur="500"/>
                                        <p:tgtEl>
                                          <p:spTgt spid="59405"/>
                                        </p:tgtEl>
                                      </p:cBhvr>
                                    </p:animEffec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59406"/>
                                        </p:tgtEl>
                                        <p:attrNameLst>
                                          <p:attrName>style.visibility</p:attrName>
                                        </p:attrNameLst>
                                      </p:cBhvr>
                                      <p:to>
                                        <p:strVal val="visible"/>
                                      </p:to>
                                    </p:set>
                                    <p:animEffect transition="in" filter="dissolve">
                                      <p:cBhvr>
                                        <p:cTn id="90" dur="500"/>
                                        <p:tgtEl>
                                          <p:spTgt spid="59406"/>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59407"/>
                                        </p:tgtEl>
                                        <p:attrNameLst>
                                          <p:attrName>style.visibility</p:attrName>
                                        </p:attrNameLst>
                                      </p:cBhvr>
                                      <p:to>
                                        <p:strVal val="visible"/>
                                      </p:to>
                                    </p:set>
                                    <p:animEffect transition="in" filter="dissolve">
                                      <p:cBhvr>
                                        <p:cTn id="93" dur="500"/>
                                        <p:tgtEl>
                                          <p:spTgt spid="59407"/>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grpId="1" nodeType="clickEffect">
                                  <p:stCondLst>
                                    <p:cond delay="0"/>
                                  </p:stCondLst>
                                  <p:childTnLst>
                                    <p:set>
                                      <p:cBhvr>
                                        <p:cTn id="97" dur="1" fill="hold">
                                          <p:stCondLst>
                                            <p:cond delay="0"/>
                                          </p:stCondLst>
                                        </p:cTn>
                                        <p:tgtEl>
                                          <p:spTgt spid="59406"/>
                                        </p:tgtEl>
                                        <p:attrNameLst>
                                          <p:attrName>style.visibility</p:attrName>
                                        </p:attrNameLst>
                                      </p:cBhvr>
                                      <p:to>
                                        <p:strVal val="visible"/>
                                      </p:to>
                                    </p:set>
                                    <p:animEffect transition="in" filter="dissolve">
                                      <p:cBhvr>
                                        <p:cTn id="98" dur="500"/>
                                        <p:tgtEl>
                                          <p:spTgt spid="59406"/>
                                        </p:tgtEl>
                                      </p:cBhvr>
                                    </p:animEffect>
                                  </p:childTnLst>
                                </p:cTn>
                              </p:par>
                              <p:par>
                                <p:cTn id="99" presetID="9" presetClass="entr" presetSubtype="0" fill="hold" grpId="1" nodeType="withEffect">
                                  <p:stCondLst>
                                    <p:cond delay="0"/>
                                  </p:stCondLst>
                                  <p:childTnLst>
                                    <p:set>
                                      <p:cBhvr>
                                        <p:cTn id="100" dur="1" fill="hold">
                                          <p:stCondLst>
                                            <p:cond delay="0"/>
                                          </p:stCondLst>
                                        </p:cTn>
                                        <p:tgtEl>
                                          <p:spTgt spid="59407"/>
                                        </p:tgtEl>
                                        <p:attrNameLst>
                                          <p:attrName>style.visibility</p:attrName>
                                        </p:attrNameLst>
                                      </p:cBhvr>
                                      <p:to>
                                        <p:strVal val="visible"/>
                                      </p:to>
                                    </p:set>
                                    <p:animEffect transition="in" filter="dissolve">
                                      <p:cBhvr>
                                        <p:cTn id="101" dur="500"/>
                                        <p:tgtEl>
                                          <p:spTgt spid="59407"/>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59408"/>
                                        </p:tgtEl>
                                        <p:attrNameLst>
                                          <p:attrName>style.visibility</p:attrName>
                                        </p:attrNameLst>
                                      </p:cBhvr>
                                      <p:to>
                                        <p:strVal val="visible"/>
                                      </p:to>
                                    </p:set>
                                    <p:animEffect transition="in" filter="dissolve">
                                      <p:cBhvr>
                                        <p:cTn id="104" dur="500"/>
                                        <p:tgtEl>
                                          <p:spTgt spid="59408"/>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59409"/>
                                        </p:tgtEl>
                                        <p:attrNameLst>
                                          <p:attrName>style.visibility</p:attrName>
                                        </p:attrNameLst>
                                      </p:cBhvr>
                                      <p:to>
                                        <p:strVal val="visible"/>
                                      </p:to>
                                    </p:set>
                                    <p:animEffect transition="in" filter="dissolve">
                                      <p:cBhvr>
                                        <p:cTn id="107" dur="500"/>
                                        <p:tgtEl>
                                          <p:spTgt spid="59409"/>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59410"/>
                                        </p:tgtEl>
                                        <p:attrNameLst>
                                          <p:attrName>style.visibility</p:attrName>
                                        </p:attrNameLst>
                                      </p:cBhvr>
                                      <p:to>
                                        <p:strVal val="visible"/>
                                      </p:to>
                                    </p:set>
                                    <p:animEffect transition="in" filter="dissolve">
                                      <p:cBhvr>
                                        <p:cTn id="110" dur="500"/>
                                        <p:tgtEl>
                                          <p:spTgt spid="59410"/>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grpId="0" nodeType="clickEffect">
                                  <p:stCondLst>
                                    <p:cond delay="0"/>
                                  </p:stCondLst>
                                  <p:childTnLst>
                                    <p:set>
                                      <p:cBhvr>
                                        <p:cTn id="114" dur="1" fill="hold">
                                          <p:stCondLst>
                                            <p:cond delay="0"/>
                                          </p:stCondLst>
                                        </p:cTn>
                                        <p:tgtEl>
                                          <p:spTgt spid="59421"/>
                                        </p:tgtEl>
                                        <p:attrNameLst>
                                          <p:attrName>style.visibility</p:attrName>
                                        </p:attrNameLst>
                                      </p:cBhvr>
                                      <p:to>
                                        <p:strVal val="visible"/>
                                      </p:to>
                                    </p:set>
                                    <p:animEffect transition="in" filter="dissolve">
                                      <p:cBhvr>
                                        <p:cTn id="115" dur="500"/>
                                        <p:tgtEl>
                                          <p:spTgt spid="59421"/>
                                        </p:tgtEl>
                                      </p:cBhvr>
                                    </p:animEffect>
                                  </p:childTnLst>
                                </p:cTn>
                              </p:par>
                              <p:par>
                                <p:cTn id="116" presetID="9" presetClass="entr" presetSubtype="0" fill="hold" grpId="0" nodeType="withEffect">
                                  <p:stCondLst>
                                    <p:cond delay="0"/>
                                  </p:stCondLst>
                                  <p:childTnLst>
                                    <p:set>
                                      <p:cBhvr>
                                        <p:cTn id="117" dur="1" fill="hold">
                                          <p:stCondLst>
                                            <p:cond delay="0"/>
                                          </p:stCondLst>
                                        </p:cTn>
                                        <p:tgtEl>
                                          <p:spTgt spid="59422"/>
                                        </p:tgtEl>
                                        <p:attrNameLst>
                                          <p:attrName>style.visibility</p:attrName>
                                        </p:attrNameLst>
                                      </p:cBhvr>
                                      <p:to>
                                        <p:strVal val="visible"/>
                                      </p:to>
                                    </p:set>
                                    <p:animEffect transition="in" filter="dissolve">
                                      <p:cBhvr>
                                        <p:cTn id="118" dur="500"/>
                                        <p:tgtEl>
                                          <p:spTgt spid="59422"/>
                                        </p:tgtEl>
                                      </p:cBhvr>
                                    </p:animEffect>
                                  </p:childTnLst>
                                </p:cTn>
                              </p:par>
                              <p:par>
                                <p:cTn id="119" presetID="9" presetClass="entr" presetSubtype="0" fill="hold" grpId="0" nodeType="withEffect">
                                  <p:stCondLst>
                                    <p:cond delay="0"/>
                                  </p:stCondLst>
                                  <p:childTnLst>
                                    <p:set>
                                      <p:cBhvr>
                                        <p:cTn id="120" dur="1" fill="hold">
                                          <p:stCondLst>
                                            <p:cond delay="0"/>
                                          </p:stCondLst>
                                        </p:cTn>
                                        <p:tgtEl>
                                          <p:spTgt spid="59423"/>
                                        </p:tgtEl>
                                        <p:attrNameLst>
                                          <p:attrName>style.visibility</p:attrName>
                                        </p:attrNameLst>
                                      </p:cBhvr>
                                      <p:to>
                                        <p:strVal val="visible"/>
                                      </p:to>
                                    </p:set>
                                    <p:animEffect transition="in" filter="dissolve">
                                      <p:cBhvr>
                                        <p:cTn id="121" dur="500"/>
                                        <p:tgtEl>
                                          <p:spTgt spid="59423"/>
                                        </p:tgtEl>
                                      </p:cBhvr>
                                    </p:animEffect>
                                  </p:childTnLst>
                                </p:cTn>
                              </p:par>
                            </p:childTnLst>
                          </p:cTn>
                        </p:par>
                      </p:childTnLst>
                    </p:cTn>
                  </p:par>
                  <p:par>
                    <p:cTn id="122" fill="hold">
                      <p:stCondLst>
                        <p:cond delay="indefinite"/>
                      </p:stCondLst>
                      <p:childTnLst>
                        <p:par>
                          <p:cTn id="123" fill="hold">
                            <p:stCondLst>
                              <p:cond delay="0"/>
                            </p:stCondLst>
                            <p:childTnLst>
                              <p:par>
                                <p:cTn id="124" presetID="9" presetClass="entr" presetSubtype="0" fill="hold" grpId="0" nodeType="clickEffect">
                                  <p:stCondLst>
                                    <p:cond delay="0"/>
                                  </p:stCondLst>
                                  <p:childTnLst>
                                    <p:set>
                                      <p:cBhvr>
                                        <p:cTn id="125" dur="1" fill="hold">
                                          <p:stCondLst>
                                            <p:cond delay="0"/>
                                          </p:stCondLst>
                                        </p:cTn>
                                        <p:tgtEl>
                                          <p:spTgt spid="59424"/>
                                        </p:tgtEl>
                                        <p:attrNameLst>
                                          <p:attrName>style.visibility</p:attrName>
                                        </p:attrNameLst>
                                      </p:cBhvr>
                                      <p:to>
                                        <p:strVal val="visible"/>
                                      </p:to>
                                    </p:set>
                                    <p:animEffect transition="in" filter="dissolve">
                                      <p:cBhvr>
                                        <p:cTn id="126" dur="500"/>
                                        <p:tgtEl>
                                          <p:spTgt spid="59424"/>
                                        </p:tgtEl>
                                      </p:cBhvr>
                                    </p:animEffect>
                                  </p:childTnLst>
                                </p:cTn>
                              </p:par>
                            </p:childTnLst>
                          </p:cTn>
                        </p:par>
                      </p:childTnLst>
                    </p:cTn>
                  </p:par>
                  <p:par>
                    <p:cTn id="127" fill="hold">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59425"/>
                                        </p:tgtEl>
                                        <p:attrNameLst>
                                          <p:attrName>style.visibility</p:attrName>
                                        </p:attrNameLst>
                                      </p:cBhvr>
                                      <p:to>
                                        <p:strVal val="visible"/>
                                      </p:to>
                                    </p:set>
                                    <p:animEffect transition="in" filter="dissolve">
                                      <p:cBhvr>
                                        <p:cTn id="131" dur="500"/>
                                        <p:tgtEl>
                                          <p:spTgt spid="59425"/>
                                        </p:tgtEl>
                                      </p:cBhvr>
                                    </p:animEffect>
                                  </p:childTnLst>
                                </p:cTn>
                              </p:par>
                              <p:par>
                                <p:cTn id="132" presetID="9" presetClass="entr" presetSubtype="0" fill="hold" grpId="0" nodeType="withEffect">
                                  <p:stCondLst>
                                    <p:cond delay="0"/>
                                  </p:stCondLst>
                                  <p:childTnLst>
                                    <p:set>
                                      <p:cBhvr>
                                        <p:cTn id="133" dur="1" fill="hold">
                                          <p:stCondLst>
                                            <p:cond delay="0"/>
                                          </p:stCondLst>
                                        </p:cTn>
                                        <p:tgtEl>
                                          <p:spTgt spid="59426"/>
                                        </p:tgtEl>
                                        <p:attrNameLst>
                                          <p:attrName>style.visibility</p:attrName>
                                        </p:attrNameLst>
                                      </p:cBhvr>
                                      <p:to>
                                        <p:strVal val="visible"/>
                                      </p:to>
                                    </p:set>
                                    <p:animEffect transition="in" filter="dissolve">
                                      <p:cBhvr>
                                        <p:cTn id="134" dur="500"/>
                                        <p:tgtEl>
                                          <p:spTgt spid="59426"/>
                                        </p:tgtEl>
                                      </p:cBhvr>
                                    </p:animEffect>
                                  </p:childTnLst>
                                </p:cTn>
                              </p:par>
                            </p:childTnLst>
                          </p:cTn>
                        </p:par>
                      </p:childTnLst>
                    </p:cTn>
                  </p:par>
                  <p:par>
                    <p:cTn id="135" fill="hold">
                      <p:stCondLst>
                        <p:cond delay="indefinite"/>
                      </p:stCondLst>
                      <p:childTnLst>
                        <p:par>
                          <p:cTn id="136" fill="hold">
                            <p:stCondLst>
                              <p:cond delay="0"/>
                            </p:stCondLst>
                            <p:childTnLst>
                              <p:par>
                                <p:cTn id="137" presetID="9" presetClass="entr" presetSubtype="0" fill="hold" grpId="0" nodeType="clickEffect">
                                  <p:stCondLst>
                                    <p:cond delay="0"/>
                                  </p:stCondLst>
                                  <p:childTnLst>
                                    <p:set>
                                      <p:cBhvr>
                                        <p:cTn id="138" dur="1" fill="hold">
                                          <p:stCondLst>
                                            <p:cond delay="0"/>
                                          </p:stCondLst>
                                        </p:cTn>
                                        <p:tgtEl>
                                          <p:spTgt spid="59427"/>
                                        </p:tgtEl>
                                        <p:attrNameLst>
                                          <p:attrName>style.visibility</p:attrName>
                                        </p:attrNameLst>
                                      </p:cBhvr>
                                      <p:to>
                                        <p:strVal val="visible"/>
                                      </p:to>
                                    </p:set>
                                    <p:animEffect transition="in" filter="dissolve">
                                      <p:cBhvr>
                                        <p:cTn id="139" dur="500"/>
                                        <p:tgtEl>
                                          <p:spTgt spid="59427"/>
                                        </p:tgtEl>
                                      </p:cBhvr>
                                    </p:animEffect>
                                  </p:childTnLst>
                                </p:cTn>
                              </p:par>
                              <p:par>
                                <p:cTn id="140" presetID="9" presetClass="entr" presetSubtype="0" fill="hold" grpId="0" nodeType="withEffect">
                                  <p:stCondLst>
                                    <p:cond delay="0"/>
                                  </p:stCondLst>
                                  <p:childTnLst>
                                    <p:set>
                                      <p:cBhvr>
                                        <p:cTn id="141" dur="1" fill="hold">
                                          <p:stCondLst>
                                            <p:cond delay="0"/>
                                          </p:stCondLst>
                                        </p:cTn>
                                        <p:tgtEl>
                                          <p:spTgt spid="59428"/>
                                        </p:tgtEl>
                                        <p:attrNameLst>
                                          <p:attrName>style.visibility</p:attrName>
                                        </p:attrNameLst>
                                      </p:cBhvr>
                                      <p:to>
                                        <p:strVal val="visible"/>
                                      </p:to>
                                    </p:set>
                                    <p:animEffect transition="in" filter="dissolve">
                                      <p:cBhvr>
                                        <p:cTn id="142" dur="500"/>
                                        <p:tgtEl>
                                          <p:spTgt spid="59428"/>
                                        </p:tgtEl>
                                      </p:cBhvr>
                                    </p:animEffect>
                                  </p:childTnLst>
                                </p:cTn>
                              </p:par>
                              <p:par>
                                <p:cTn id="143" presetID="9" presetClass="entr" presetSubtype="0" fill="hold" grpId="0" nodeType="withEffect">
                                  <p:stCondLst>
                                    <p:cond delay="0"/>
                                  </p:stCondLst>
                                  <p:childTnLst>
                                    <p:set>
                                      <p:cBhvr>
                                        <p:cTn id="144" dur="1" fill="hold">
                                          <p:stCondLst>
                                            <p:cond delay="0"/>
                                          </p:stCondLst>
                                        </p:cTn>
                                        <p:tgtEl>
                                          <p:spTgt spid="59429"/>
                                        </p:tgtEl>
                                        <p:attrNameLst>
                                          <p:attrName>style.visibility</p:attrName>
                                        </p:attrNameLst>
                                      </p:cBhvr>
                                      <p:to>
                                        <p:strVal val="visible"/>
                                      </p:to>
                                    </p:set>
                                    <p:animEffect transition="in" filter="dissolve">
                                      <p:cBhvr>
                                        <p:cTn id="145" dur="500"/>
                                        <p:tgtEl>
                                          <p:spTgt spid="59429"/>
                                        </p:tgtEl>
                                      </p:cBhvr>
                                    </p:animEffect>
                                  </p:childTnLst>
                                </p:cTn>
                              </p:par>
                            </p:childTnLst>
                          </p:cTn>
                        </p:par>
                      </p:childTnLst>
                    </p:cTn>
                  </p:par>
                  <p:par>
                    <p:cTn id="146" fill="hold">
                      <p:stCondLst>
                        <p:cond delay="indefinite"/>
                      </p:stCondLst>
                      <p:childTnLst>
                        <p:par>
                          <p:cTn id="147" fill="hold">
                            <p:stCondLst>
                              <p:cond delay="0"/>
                            </p:stCondLst>
                            <p:childTnLst>
                              <p:par>
                                <p:cTn id="148" presetID="9" presetClass="entr" presetSubtype="0" fill="hold" grpId="0" nodeType="clickEffect">
                                  <p:stCondLst>
                                    <p:cond delay="0"/>
                                  </p:stCondLst>
                                  <p:childTnLst>
                                    <p:set>
                                      <p:cBhvr>
                                        <p:cTn id="149" dur="1" fill="hold">
                                          <p:stCondLst>
                                            <p:cond delay="0"/>
                                          </p:stCondLst>
                                        </p:cTn>
                                        <p:tgtEl>
                                          <p:spTgt spid="59430"/>
                                        </p:tgtEl>
                                        <p:attrNameLst>
                                          <p:attrName>style.visibility</p:attrName>
                                        </p:attrNameLst>
                                      </p:cBhvr>
                                      <p:to>
                                        <p:strVal val="visible"/>
                                      </p:to>
                                    </p:set>
                                    <p:animEffect transition="in" filter="dissolve">
                                      <p:cBhvr>
                                        <p:cTn id="150" dur="500"/>
                                        <p:tgtEl>
                                          <p:spTgt spid="59430"/>
                                        </p:tgtEl>
                                      </p:cBhvr>
                                    </p:animEffect>
                                  </p:childTnLst>
                                </p:cTn>
                              </p:par>
                              <p:par>
                                <p:cTn id="151" presetID="9" presetClass="entr" presetSubtype="0" fill="hold" grpId="0" nodeType="withEffect">
                                  <p:stCondLst>
                                    <p:cond delay="0"/>
                                  </p:stCondLst>
                                  <p:childTnLst>
                                    <p:set>
                                      <p:cBhvr>
                                        <p:cTn id="152" dur="1" fill="hold">
                                          <p:stCondLst>
                                            <p:cond delay="0"/>
                                          </p:stCondLst>
                                        </p:cTn>
                                        <p:tgtEl>
                                          <p:spTgt spid="59431"/>
                                        </p:tgtEl>
                                        <p:attrNameLst>
                                          <p:attrName>style.visibility</p:attrName>
                                        </p:attrNameLst>
                                      </p:cBhvr>
                                      <p:to>
                                        <p:strVal val="visible"/>
                                      </p:to>
                                    </p:set>
                                    <p:animEffect transition="in" filter="dissolve">
                                      <p:cBhvr>
                                        <p:cTn id="153" dur="500"/>
                                        <p:tgtEl>
                                          <p:spTgt spid="59431"/>
                                        </p:tgtEl>
                                      </p:cBhvr>
                                    </p:animEffect>
                                  </p:childTnLst>
                                </p:cTn>
                              </p:par>
                              <p:par>
                                <p:cTn id="154" presetID="9" presetClass="entr" presetSubtype="0" fill="hold" grpId="0" nodeType="withEffect">
                                  <p:stCondLst>
                                    <p:cond delay="0"/>
                                  </p:stCondLst>
                                  <p:childTnLst>
                                    <p:set>
                                      <p:cBhvr>
                                        <p:cTn id="155" dur="1" fill="hold">
                                          <p:stCondLst>
                                            <p:cond delay="0"/>
                                          </p:stCondLst>
                                        </p:cTn>
                                        <p:tgtEl>
                                          <p:spTgt spid="59432"/>
                                        </p:tgtEl>
                                        <p:attrNameLst>
                                          <p:attrName>style.visibility</p:attrName>
                                        </p:attrNameLst>
                                      </p:cBhvr>
                                      <p:to>
                                        <p:strVal val="visible"/>
                                      </p:to>
                                    </p:set>
                                    <p:animEffect transition="in" filter="dissolve">
                                      <p:cBhvr>
                                        <p:cTn id="156" dur="500"/>
                                        <p:tgtEl>
                                          <p:spTgt spid="59432"/>
                                        </p:tgtEl>
                                      </p:cBhvr>
                                    </p:animEffect>
                                  </p:childTnLst>
                                </p:cTn>
                              </p:par>
                            </p:childTnLst>
                          </p:cTn>
                        </p:par>
                      </p:childTnLst>
                    </p:cTn>
                  </p:par>
                  <p:par>
                    <p:cTn id="157" fill="hold">
                      <p:stCondLst>
                        <p:cond delay="indefinite"/>
                      </p:stCondLst>
                      <p:childTnLst>
                        <p:par>
                          <p:cTn id="158" fill="hold">
                            <p:stCondLst>
                              <p:cond delay="0"/>
                            </p:stCondLst>
                            <p:childTnLst>
                              <p:par>
                                <p:cTn id="159" presetID="9" presetClass="entr" presetSubtype="0" fill="hold" grpId="0" nodeType="clickEffect">
                                  <p:stCondLst>
                                    <p:cond delay="0"/>
                                  </p:stCondLst>
                                  <p:childTnLst>
                                    <p:set>
                                      <p:cBhvr>
                                        <p:cTn id="160" dur="1" fill="hold">
                                          <p:stCondLst>
                                            <p:cond delay="0"/>
                                          </p:stCondLst>
                                        </p:cTn>
                                        <p:tgtEl>
                                          <p:spTgt spid="59433"/>
                                        </p:tgtEl>
                                        <p:attrNameLst>
                                          <p:attrName>style.visibility</p:attrName>
                                        </p:attrNameLst>
                                      </p:cBhvr>
                                      <p:to>
                                        <p:strVal val="visible"/>
                                      </p:to>
                                    </p:set>
                                    <p:animEffect transition="in" filter="dissolve">
                                      <p:cBhvr>
                                        <p:cTn id="161" dur="500"/>
                                        <p:tgtEl>
                                          <p:spTgt spid="59433"/>
                                        </p:tgtEl>
                                      </p:cBhvr>
                                    </p:animEffect>
                                  </p:childTnLst>
                                </p:cTn>
                              </p:par>
                            </p:childTnLst>
                          </p:cTn>
                        </p:par>
                      </p:childTnLst>
                    </p:cTn>
                  </p:par>
                  <p:par>
                    <p:cTn id="162" fill="hold">
                      <p:stCondLst>
                        <p:cond delay="indefinite"/>
                      </p:stCondLst>
                      <p:childTnLst>
                        <p:par>
                          <p:cTn id="163" fill="hold">
                            <p:stCondLst>
                              <p:cond delay="0"/>
                            </p:stCondLst>
                            <p:childTnLst>
                              <p:par>
                                <p:cTn id="164" presetID="9" presetClass="entr" presetSubtype="0" fill="hold" grpId="0" nodeType="clickEffect">
                                  <p:stCondLst>
                                    <p:cond delay="0"/>
                                  </p:stCondLst>
                                  <p:childTnLst>
                                    <p:set>
                                      <p:cBhvr>
                                        <p:cTn id="165" dur="1" fill="hold">
                                          <p:stCondLst>
                                            <p:cond delay="0"/>
                                          </p:stCondLst>
                                        </p:cTn>
                                        <p:tgtEl>
                                          <p:spTgt spid="59434"/>
                                        </p:tgtEl>
                                        <p:attrNameLst>
                                          <p:attrName>style.visibility</p:attrName>
                                        </p:attrNameLst>
                                      </p:cBhvr>
                                      <p:to>
                                        <p:strVal val="visible"/>
                                      </p:to>
                                    </p:set>
                                    <p:animEffect transition="in" filter="dissolve">
                                      <p:cBhvr>
                                        <p:cTn id="166" dur="500"/>
                                        <p:tgtEl>
                                          <p:spTgt spid="59434"/>
                                        </p:tgtEl>
                                      </p:cBhvr>
                                    </p:animEffect>
                                  </p:childTnLst>
                                </p:cTn>
                              </p:par>
                              <p:par>
                                <p:cTn id="167" presetID="9" presetClass="entr" presetSubtype="0" fill="hold" grpId="0" nodeType="withEffect">
                                  <p:stCondLst>
                                    <p:cond delay="0"/>
                                  </p:stCondLst>
                                  <p:childTnLst>
                                    <p:set>
                                      <p:cBhvr>
                                        <p:cTn id="168" dur="1" fill="hold">
                                          <p:stCondLst>
                                            <p:cond delay="0"/>
                                          </p:stCondLst>
                                        </p:cTn>
                                        <p:tgtEl>
                                          <p:spTgt spid="59435"/>
                                        </p:tgtEl>
                                        <p:attrNameLst>
                                          <p:attrName>style.visibility</p:attrName>
                                        </p:attrNameLst>
                                      </p:cBhvr>
                                      <p:to>
                                        <p:strVal val="visible"/>
                                      </p:to>
                                    </p:set>
                                    <p:animEffect transition="in" filter="dissolve">
                                      <p:cBhvr>
                                        <p:cTn id="169" dur="500"/>
                                        <p:tgtEl>
                                          <p:spTgt spid="59435"/>
                                        </p:tgtEl>
                                      </p:cBhvr>
                                    </p:animEffect>
                                  </p:childTnLst>
                                </p:cTn>
                              </p:par>
                            </p:childTnLst>
                          </p:cTn>
                        </p:par>
                      </p:childTnLst>
                    </p:cTn>
                  </p:par>
                  <p:par>
                    <p:cTn id="170" fill="hold">
                      <p:stCondLst>
                        <p:cond delay="indefinite"/>
                      </p:stCondLst>
                      <p:childTnLst>
                        <p:par>
                          <p:cTn id="171" fill="hold">
                            <p:stCondLst>
                              <p:cond delay="0"/>
                            </p:stCondLst>
                            <p:childTnLst>
                              <p:par>
                                <p:cTn id="172" presetID="9" presetClass="entr" presetSubtype="0" fill="hold" grpId="0" nodeType="clickEffect">
                                  <p:stCondLst>
                                    <p:cond delay="0"/>
                                  </p:stCondLst>
                                  <p:childTnLst>
                                    <p:set>
                                      <p:cBhvr>
                                        <p:cTn id="173" dur="1" fill="hold">
                                          <p:stCondLst>
                                            <p:cond delay="0"/>
                                          </p:stCondLst>
                                        </p:cTn>
                                        <p:tgtEl>
                                          <p:spTgt spid="59436"/>
                                        </p:tgtEl>
                                        <p:attrNameLst>
                                          <p:attrName>style.visibility</p:attrName>
                                        </p:attrNameLst>
                                      </p:cBhvr>
                                      <p:to>
                                        <p:strVal val="visible"/>
                                      </p:to>
                                    </p:set>
                                    <p:animEffect transition="in" filter="dissolve">
                                      <p:cBhvr>
                                        <p:cTn id="174" dur="500"/>
                                        <p:tgtEl>
                                          <p:spTgt spid="59436"/>
                                        </p:tgtEl>
                                      </p:cBhvr>
                                    </p:animEffect>
                                  </p:childTnLst>
                                </p:cTn>
                              </p:par>
                              <p:par>
                                <p:cTn id="175" presetID="9" presetClass="entr" presetSubtype="0" fill="hold" grpId="0" nodeType="withEffect">
                                  <p:stCondLst>
                                    <p:cond delay="0"/>
                                  </p:stCondLst>
                                  <p:childTnLst>
                                    <p:set>
                                      <p:cBhvr>
                                        <p:cTn id="176" dur="1" fill="hold">
                                          <p:stCondLst>
                                            <p:cond delay="0"/>
                                          </p:stCondLst>
                                        </p:cTn>
                                        <p:tgtEl>
                                          <p:spTgt spid="59437"/>
                                        </p:tgtEl>
                                        <p:attrNameLst>
                                          <p:attrName>style.visibility</p:attrName>
                                        </p:attrNameLst>
                                      </p:cBhvr>
                                      <p:to>
                                        <p:strVal val="visible"/>
                                      </p:to>
                                    </p:set>
                                    <p:animEffect transition="in" filter="dissolve">
                                      <p:cBhvr>
                                        <p:cTn id="177" dur="500"/>
                                        <p:tgtEl>
                                          <p:spTgt spid="59437"/>
                                        </p:tgtEl>
                                      </p:cBhvr>
                                    </p:animEffect>
                                  </p:childTnLst>
                                </p:cTn>
                              </p:par>
                              <p:par>
                                <p:cTn id="178" presetID="9" presetClass="entr" presetSubtype="0" fill="hold" grpId="0" nodeType="withEffect">
                                  <p:stCondLst>
                                    <p:cond delay="0"/>
                                  </p:stCondLst>
                                  <p:childTnLst>
                                    <p:set>
                                      <p:cBhvr>
                                        <p:cTn id="179" dur="1" fill="hold">
                                          <p:stCondLst>
                                            <p:cond delay="0"/>
                                          </p:stCondLst>
                                        </p:cTn>
                                        <p:tgtEl>
                                          <p:spTgt spid="59438"/>
                                        </p:tgtEl>
                                        <p:attrNameLst>
                                          <p:attrName>style.visibility</p:attrName>
                                        </p:attrNameLst>
                                      </p:cBhvr>
                                      <p:to>
                                        <p:strVal val="visible"/>
                                      </p:to>
                                    </p:set>
                                    <p:animEffect transition="in" filter="dissolve">
                                      <p:cBhvr>
                                        <p:cTn id="180" dur="500"/>
                                        <p:tgtEl>
                                          <p:spTgt spid="59438"/>
                                        </p:tgtEl>
                                      </p:cBhvr>
                                    </p:animEffect>
                                  </p:childTnLst>
                                </p:cTn>
                              </p:par>
                            </p:childTnLst>
                          </p:cTn>
                        </p:par>
                      </p:childTnLst>
                    </p:cTn>
                  </p:par>
                  <p:par>
                    <p:cTn id="181" fill="hold">
                      <p:stCondLst>
                        <p:cond delay="indefinite"/>
                      </p:stCondLst>
                      <p:childTnLst>
                        <p:par>
                          <p:cTn id="182" fill="hold">
                            <p:stCondLst>
                              <p:cond delay="0"/>
                            </p:stCondLst>
                            <p:childTnLst>
                              <p:par>
                                <p:cTn id="183" presetID="9" presetClass="entr" presetSubtype="0" fill="hold" grpId="0" nodeType="clickEffect">
                                  <p:stCondLst>
                                    <p:cond delay="0"/>
                                  </p:stCondLst>
                                  <p:childTnLst>
                                    <p:set>
                                      <p:cBhvr>
                                        <p:cTn id="184" dur="1" fill="hold">
                                          <p:stCondLst>
                                            <p:cond delay="0"/>
                                          </p:stCondLst>
                                        </p:cTn>
                                        <p:tgtEl>
                                          <p:spTgt spid="59439"/>
                                        </p:tgtEl>
                                        <p:attrNameLst>
                                          <p:attrName>style.visibility</p:attrName>
                                        </p:attrNameLst>
                                      </p:cBhvr>
                                      <p:to>
                                        <p:strVal val="visible"/>
                                      </p:to>
                                    </p:set>
                                    <p:animEffect transition="in" filter="dissolve">
                                      <p:cBhvr>
                                        <p:cTn id="185" dur="500"/>
                                        <p:tgtEl>
                                          <p:spTgt spid="59439"/>
                                        </p:tgtEl>
                                      </p:cBhvr>
                                    </p:animEffect>
                                  </p:childTnLst>
                                </p:cTn>
                              </p:par>
                              <p:par>
                                <p:cTn id="186" presetID="9" presetClass="entr" presetSubtype="0" fill="hold" grpId="0" nodeType="withEffect">
                                  <p:stCondLst>
                                    <p:cond delay="0"/>
                                  </p:stCondLst>
                                  <p:childTnLst>
                                    <p:set>
                                      <p:cBhvr>
                                        <p:cTn id="187" dur="1" fill="hold">
                                          <p:stCondLst>
                                            <p:cond delay="0"/>
                                          </p:stCondLst>
                                        </p:cTn>
                                        <p:tgtEl>
                                          <p:spTgt spid="59440"/>
                                        </p:tgtEl>
                                        <p:attrNameLst>
                                          <p:attrName>style.visibility</p:attrName>
                                        </p:attrNameLst>
                                      </p:cBhvr>
                                      <p:to>
                                        <p:strVal val="visible"/>
                                      </p:to>
                                    </p:set>
                                    <p:animEffect transition="in" filter="dissolve">
                                      <p:cBhvr>
                                        <p:cTn id="188" dur="500"/>
                                        <p:tgtEl>
                                          <p:spTgt spid="59440"/>
                                        </p:tgtEl>
                                      </p:cBhvr>
                                    </p:animEffect>
                                  </p:childTnLst>
                                </p:cTn>
                              </p:par>
                              <p:par>
                                <p:cTn id="189" presetID="9" presetClass="entr" presetSubtype="0" fill="hold" grpId="0" nodeType="withEffect">
                                  <p:stCondLst>
                                    <p:cond delay="0"/>
                                  </p:stCondLst>
                                  <p:childTnLst>
                                    <p:set>
                                      <p:cBhvr>
                                        <p:cTn id="190" dur="1" fill="hold">
                                          <p:stCondLst>
                                            <p:cond delay="0"/>
                                          </p:stCondLst>
                                        </p:cTn>
                                        <p:tgtEl>
                                          <p:spTgt spid="59441"/>
                                        </p:tgtEl>
                                        <p:attrNameLst>
                                          <p:attrName>style.visibility</p:attrName>
                                        </p:attrNameLst>
                                      </p:cBhvr>
                                      <p:to>
                                        <p:strVal val="visible"/>
                                      </p:to>
                                    </p:set>
                                    <p:animEffect transition="in" filter="dissolve">
                                      <p:cBhvr>
                                        <p:cTn id="191" dur="500"/>
                                        <p:tgtEl>
                                          <p:spTgt spid="59441"/>
                                        </p:tgtEl>
                                      </p:cBhvr>
                                    </p:animEffect>
                                  </p:childTnLst>
                                </p:cTn>
                              </p:par>
                            </p:childTnLst>
                          </p:cTn>
                        </p:par>
                      </p:childTnLst>
                    </p:cTn>
                  </p:par>
                  <p:par>
                    <p:cTn id="192" fill="hold">
                      <p:stCondLst>
                        <p:cond delay="indefinite"/>
                      </p:stCondLst>
                      <p:childTnLst>
                        <p:par>
                          <p:cTn id="193" fill="hold">
                            <p:stCondLst>
                              <p:cond delay="0"/>
                            </p:stCondLst>
                            <p:childTnLst>
                              <p:par>
                                <p:cTn id="194" presetID="9" presetClass="entr" presetSubtype="0" fill="hold" grpId="0" nodeType="clickEffect">
                                  <p:stCondLst>
                                    <p:cond delay="0"/>
                                  </p:stCondLst>
                                  <p:childTnLst>
                                    <p:set>
                                      <p:cBhvr>
                                        <p:cTn id="195" dur="1" fill="hold">
                                          <p:stCondLst>
                                            <p:cond delay="0"/>
                                          </p:stCondLst>
                                        </p:cTn>
                                        <p:tgtEl>
                                          <p:spTgt spid="59442"/>
                                        </p:tgtEl>
                                        <p:attrNameLst>
                                          <p:attrName>style.visibility</p:attrName>
                                        </p:attrNameLst>
                                      </p:cBhvr>
                                      <p:to>
                                        <p:strVal val="visible"/>
                                      </p:to>
                                    </p:set>
                                    <p:animEffect transition="in" filter="dissolve">
                                      <p:cBhvr>
                                        <p:cTn id="196" dur="500"/>
                                        <p:tgtEl>
                                          <p:spTgt spid="59442"/>
                                        </p:tgtEl>
                                      </p:cBhvr>
                                    </p:animEffect>
                                  </p:childTnLst>
                                </p:cTn>
                              </p:par>
                            </p:childTnLst>
                          </p:cTn>
                        </p:par>
                      </p:childTnLst>
                    </p:cTn>
                  </p:par>
                  <p:par>
                    <p:cTn id="197" fill="hold">
                      <p:stCondLst>
                        <p:cond delay="indefinite"/>
                      </p:stCondLst>
                      <p:childTnLst>
                        <p:par>
                          <p:cTn id="198" fill="hold">
                            <p:stCondLst>
                              <p:cond delay="0"/>
                            </p:stCondLst>
                            <p:childTnLst>
                              <p:par>
                                <p:cTn id="199" presetID="9" presetClass="entr" presetSubtype="0" fill="hold" grpId="0" nodeType="clickEffect">
                                  <p:stCondLst>
                                    <p:cond delay="0"/>
                                  </p:stCondLst>
                                  <p:childTnLst>
                                    <p:set>
                                      <p:cBhvr>
                                        <p:cTn id="200" dur="1" fill="hold">
                                          <p:stCondLst>
                                            <p:cond delay="0"/>
                                          </p:stCondLst>
                                        </p:cTn>
                                        <p:tgtEl>
                                          <p:spTgt spid="59443"/>
                                        </p:tgtEl>
                                        <p:attrNameLst>
                                          <p:attrName>style.visibility</p:attrName>
                                        </p:attrNameLst>
                                      </p:cBhvr>
                                      <p:to>
                                        <p:strVal val="visible"/>
                                      </p:to>
                                    </p:set>
                                    <p:animEffect transition="in" filter="dissolve">
                                      <p:cBhvr>
                                        <p:cTn id="201" dur="500"/>
                                        <p:tgtEl>
                                          <p:spTgt spid="59443"/>
                                        </p:tgtEl>
                                      </p:cBhvr>
                                    </p:animEffect>
                                  </p:childTnLst>
                                </p:cTn>
                              </p:par>
                              <p:par>
                                <p:cTn id="202" presetID="9" presetClass="entr" presetSubtype="0" fill="hold" grpId="0" nodeType="withEffect">
                                  <p:stCondLst>
                                    <p:cond delay="0"/>
                                  </p:stCondLst>
                                  <p:childTnLst>
                                    <p:set>
                                      <p:cBhvr>
                                        <p:cTn id="203" dur="1" fill="hold">
                                          <p:stCondLst>
                                            <p:cond delay="0"/>
                                          </p:stCondLst>
                                        </p:cTn>
                                        <p:tgtEl>
                                          <p:spTgt spid="59444"/>
                                        </p:tgtEl>
                                        <p:attrNameLst>
                                          <p:attrName>style.visibility</p:attrName>
                                        </p:attrNameLst>
                                      </p:cBhvr>
                                      <p:to>
                                        <p:strVal val="visible"/>
                                      </p:to>
                                    </p:set>
                                    <p:animEffect transition="in" filter="dissolve">
                                      <p:cBhvr>
                                        <p:cTn id="204" dur="500"/>
                                        <p:tgtEl>
                                          <p:spTgt spid="59444"/>
                                        </p:tgtEl>
                                      </p:cBhvr>
                                    </p:animEffect>
                                  </p:childTnLst>
                                </p:cTn>
                              </p:par>
                            </p:childTnLst>
                          </p:cTn>
                        </p:par>
                      </p:childTnLst>
                    </p:cTn>
                  </p:par>
                  <p:par>
                    <p:cTn id="205" fill="hold">
                      <p:stCondLst>
                        <p:cond delay="indefinite"/>
                      </p:stCondLst>
                      <p:childTnLst>
                        <p:par>
                          <p:cTn id="206" fill="hold">
                            <p:stCondLst>
                              <p:cond delay="0"/>
                            </p:stCondLst>
                            <p:childTnLst>
                              <p:par>
                                <p:cTn id="207" presetID="9" presetClass="entr" presetSubtype="0" fill="hold" grpId="0" nodeType="clickEffect">
                                  <p:stCondLst>
                                    <p:cond delay="0"/>
                                  </p:stCondLst>
                                  <p:childTnLst>
                                    <p:set>
                                      <p:cBhvr>
                                        <p:cTn id="208" dur="1" fill="hold">
                                          <p:stCondLst>
                                            <p:cond delay="0"/>
                                          </p:stCondLst>
                                        </p:cTn>
                                        <p:tgtEl>
                                          <p:spTgt spid="59445"/>
                                        </p:tgtEl>
                                        <p:attrNameLst>
                                          <p:attrName>style.visibility</p:attrName>
                                        </p:attrNameLst>
                                      </p:cBhvr>
                                      <p:to>
                                        <p:strVal val="visible"/>
                                      </p:to>
                                    </p:set>
                                    <p:animEffect transition="in" filter="dissolve">
                                      <p:cBhvr>
                                        <p:cTn id="209" dur="500"/>
                                        <p:tgtEl>
                                          <p:spTgt spid="59445"/>
                                        </p:tgtEl>
                                      </p:cBhvr>
                                    </p:animEffect>
                                  </p:childTnLst>
                                </p:cTn>
                              </p:par>
                              <p:par>
                                <p:cTn id="210" presetID="9" presetClass="entr" presetSubtype="0" fill="hold" grpId="0" nodeType="withEffect">
                                  <p:stCondLst>
                                    <p:cond delay="0"/>
                                  </p:stCondLst>
                                  <p:childTnLst>
                                    <p:set>
                                      <p:cBhvr>
                                        <p:cTn id="211" dur="1" fill="hold">
                                          <p:stCondLst>
                                            <p:cond delay="0"/>
                                          </p:stCondLst>
                                        </p:cTn>
                                        <p:tgtEl>
                                          <p:spTgt spid="59446"/>
                                        </p:tgtEl>
                                        <p:attrNameLst>
                                          <p:attrName>style.visibility</p:attrName>
                                        </p:attrNameLst>
                                      </p:cBhvr>
                                      <p:to>
                                        <p:strVal val="visible"/>
                                      </p:to>
                                    </p:set>
                                    <p:animEffect transition="in" filter="dissolve">
                                      <p:cBhvr>
                                        <p:cTn id="212" dur="500"/>
                                        <p:tgtEl>
                                          <p:spTgt spid="59446"/>
                                        </p:tgtEl>
                                      </p:cBhvr>
                                    </p:animEffect>
                                  </p:childTnLst>
                                </p:cTn>
                              </p:par>
                              <p:par>
                                <p:cTn id="213" presetID="9" presetClass="entr" presetSubtype="0" fill="hold" grpId="0" nodeType="withEffect">
                                  <p:stCondLst>
                                    <p:cond delay="0"/>
                                  </p:stCondLst>
                                  <p:childTnLst>
                                    <p:set>
                                      <p:cBhvr>
                                        <p:cTn id="214" dur="1" fill="hold">
                                          <p:stCondLst>
                                            <p:cond delay="0"/>
                                          </p:stCondLst>
                                        </p:cTn>
                                        <p:tgtEl>
                                          <p:spTgt spid="59447"/>
                                        </p:tgtEl>
                                        <p:attrNameLst>
                                          <p:attrName>style.visibility</p:attrName>
                                        </p:attrNameLst>
                                      </p:cBhvr>
                                      <p:to>
                                        <p:strVal val="visible"/>
                                      </p:to>
                                    </p:set>
                                    <p:animEffect transition="in" filter="dissolve">
                                      <p:cBhvr>
                                        <p:cTn id="215" dur="500"/>
                                        <p:tgtEl>
                                          <p:spTgt spid="59447"/>
                                        </p:tgtEl>
                                      </p:cBhvr>
                                    </p:animEffect>
                                  </p:childTnLst>
                                </p:cTn>
                              </p:par>
                            </p:childTnLst>
                          </p:cTn>
                        </p:par>
                      </p:childTnLst>
                    </p:cTn>
                  </p:par>
                  <p:par>
                    <p:cTn id="216" fill="hold">
                      <p:stCondLst>
                        <p:cond delay="indefinite"/>
                      </p:stCondLst>
                      <p:childTnLst>
                        <p:par>
                          <p:cTn id="217" fill="hold">
                            <p:stCondLst>
                              <p:cond delay="0"/>
                            </p:stCondLst>
                            <p:childTnLst>
                              <p:par>
                                <p:cTn id="218" presetID="9" presetClass="entr" presetSubtype="0" fill="hold" nodeType="clickEffect">
                                  <p:stCondLst>
                                    <p:cond delay="0"/>
                                  </p:stCondLst>
                                  <p:childTnLst>
                                    <p:set>
                                      <p:cBhvr>
                                        <p:cTn id="219" dur="1" fill="hold">
                                          <p:stCondLst>
                                            <p:cond delay="0"/>
                                          </p:stCondLst>
                                        </p:cTn>
                                        <p:tgtEl>
                                          <p:spTgt spid="59455"/>
                                        </p:tgtEl>
                                        <p:attrNameLst>
                                          <p:attrName>style.visibility</p:attrName>
                                        </p:attrNameLst>
                                      </p:cBhvr>
                                      <p:to>
                                        <p:strVal val="visible"/>
                                      </p:to>
                                    </p:set>
                                    <p:animEffect transition="in" filter="dissolve">
                                      <p:cBhvr>
                                        <p:cTn id="220" dur="500"/>
                                        <p:tgtEl>
                                          <p:spTgt spid="59455"/>
                                        </p:tgtEl>
                                      </p:cBhvr>
                                    </p:animEffect>
                                  </p:childTnLst>
                                </p:cTn>
                              </p:par>
                            </p:childTnLst>
                          </p:cTn>
                        </p:par>
                      </p:childTnLst>
                    </p:cTn>
                  </p:par>
                  <p:par>
                    <p:cTn id="221" fill="hold">
                      <p:stCondLst>
                        <p:cond delay="indefinite"/>
                      </p:stCondLst>
                      <p:childTnLst>
                        <p:par>
                          <p:cTn id="222" fill="hold">
                            <p:stCondLst>
                              <p:cond delay="0"/>
                            </p:stCondLst>
                            <p:childTnLst>
                              <p:par>
                                <p:cTn id="223" presetID="9" presetClass="entr" presetSubtype="0" fill="hold" grpId="0" nodeType="clickEffect">
                                  <p:stCondLst>
                                    <p:cond delay="0"/>
                                  </p:stCondLst>
                                  <p:childTnLst>
                                    <p:set>
                                      <p:cBhvr>
                                        <p:cTn id="224" dur="1" fill="hold">
                                          <p:stCondLst>
                                            <p:cond delay="0"/>
                                          </p:stCondLst>
                                        </p:cTn>
                                        <p:tgtEl>
                                          <p:spTgt spid="59458"/>
                                        </p:tgtEl>
                                        <p:attrNameLst>
                                          <p:attrName>style.visibility</p:attrName>
                                        </p:attrNameLst>
                                      </p:cBhvr>
                                      <p:to>
                                        <p:strVal val="visible"/>
                                      </p:to>
                                    </p:set>
                                    <p:animEffect transition="in" filter="dissolve">
                                      <p:cBhvr>
                                        <p:cTn id="225" dur="500"/>
                                        <p:tgtEl>
                                          <p:spTgt spid="59458"/>
                                        </p:tgtEl>
                                      </p:cBhvr>
                                    </p:animEffect>
                                  </p:childTnLst>
                                </p:cTn>
                              </p:par>
                              <p:par>
                                <p:cTn id="226" presetID="9" presetClass="entr" presetSubtype="0" fill="hold" grpId="0" nodeType="withEffect">
                                  <p:stCondLst>
                                    <p:cond delay="0"/>
                                  </p:stCondLst>
                                  <p:childTnLst>
                                    <p:set>
                                      <p:cBhvr>
                                        <p:cTn id="227" dur="1" fill="hold">
                                          <p:stCondLst>
                                            <p:cond delay="0"/>
                                          </p:stCondLst>
                                        </p:cTn>
                                        <p:tgtEl>
                                          <p:spTgt spid="59459"/>
                                        </p:tgtEl>
                                        <p:attrNameLst>
                                          <p:attrName>style.visibility</p:attrName>
                                        </p:attrNameLst>
                                      </p:cBhvr>
                                      <p:to>
                                        <p:strVal val="visible"/>
                                      </p:to>
                                    </p:set>
                                    <p:animEffect transition="in" filter="dissolve">
                                      <p:cBhvr>
                                        <p:cTn id="228" dur="500"/>
                                        <p:tgtEl>
                                          <p:spTgt spid="59459"/>
                                        </p:tgtEl>
                                      </p:cBhvr>
                                    </p:animEffect>
                                  </p:childTnLst>
                                </p:cTn>
                              </p:par>
                              <p:par>
                                <p:cTn id="229" presetID="9" presetClass="entr" presetSubtype="0" fill="hold" grpId="0" nodeType="withEffect">
                                  <p:stCondLst>
                                    <p:cond delay="0"/>
                                  </p:stCondLst>
                                  <p:childTnLst>
                                    <p:set>
                                      <p:cBhvr>
                                        <p:cTn id="230" dur="1" fill="hold">
                                          <p:stCondLst>
                                            <p:cond delay="0"/>
                                          </p:stCondLst>
                                        </p:cTn>
                                        <p:tgtEl>
                                          <p:spTgt spid="59460"/>
                                        </p:tgtEl>
                                        <p:attrNameLst>
                                          <p:attrName>style.visibility</p:attrName>
                                        </p:attrNameLst>
                                      </p:cBhvr>
                                      <p:to>
                                        <p:strVal val="visible"/>
                                      </p:to>
                                    </p:set>
                                    <p:animEffect transition="in" filter="dissolve">
                                      <p:cBhvr>
                                        <p:cTn id="231" dur="500"/>
                                        <p:tgtEl>
                                          <p:spTgt spid="59460"/>
                                        </p:tgtEl>
                                      </p:cBhvr>
                                    </p:animEffect>
                                  </p:childTnLst>
                                </p:cTn>
                              </p:par>
                            </p:childTnLst>
                          </p:cTn>
                        </p:par>
                      </p:childTnLst>
                    </p:cTn>
                  </p:par>
                  <p:par>
                    <p:cTn id="232" fill="hold">
                      <p:stCondLst>
                        <p:cond delay="indefinite"/>
                      </p:stCondLst>
                      <p:childTnLst>
                        <p:par>
                          <p:cTn id="233" fill="hold">
                            <p:stCondLst>
                              <p:cond delay="0"/>
                            </p:stCondLst>
                            <p:childTnLst>
                              <p:par>
                                <p:cTn id="234" presetID="9" presetClass="entr" presetSubtype="0" fill="hold" grpId="0" nodeType="clickEffect">
                                  <p:stCondLst>
                                    <p:cond delay="0"/>
                                  </p:stCondLst>
                                  <p:childTnLst>
                                    <p:set>
                                      <p:cBhvr>
                                        <p:cTn id="235" dur="1" fill="hold">
                                          <p:stCondLst>
                                            <p:cond delay="0"/>
                                          </p:stCondLst>
                                        </p:cTn>
                                        <p:tgtEl>
                                          <p:spTgt spid="59461"/>
                                        </p:tgtEl>
                                        <p:attrNameLst>
                                          <p:attrName>style.visibility</p:attrName>
                                        </p:attrNameLst>
                                      </p:cBhvr>
                                      <p:to>
                                        <p:strVal val="visible"/>
                                      </p:to>
                                    </p:set>
                                    <p:animEffect transition="in" filter="dissolve">
                                      <p:cBhvr>
                                        <p:cTn id="236" dur="500"/>
                                        <p:tgtEl>
                                          <p:spTgt spid="59461"/>
                                        </p:tgtEl>
                                      </p:cBhvr>
                                    </p:animEffect>
                                  </p:childTnLst>
                                </p:cTn>
                              </p:par>
                            </p:childTnLst>
                          </p:cTn>
                        </p:par>
                      </p:childTnLst>
                    </p:cTn>
                  </p:par>
                  <p:par>
                    <p:cTn id="237" fill="hold">
                      <p:stCondLst>
                        <p:cond delay="indefinite"/>
                      </p:stCondLst>
                      <p:childTnLst>
                        <p:par>
                          <p:cTn id="238" fill="hold">
                            <p:stCondLst>
                              <p:cond delay="0"/>
                            </p:stCondLst>
                            <p:childTnLst>
                              <p:par>
                                <p:cTn id="239" presetID="9" presetClass="entr" presetSubtype="0" fill="hold" grpId="0" nodeType="clickEffect">
                                  <p:stCondLst>
                                    <p:cond delay="0"/>
                                  </p:stCondLst>
                                  <p:childTnLst>
                                    <p:set>
                                      <p:cBhvr>
                                        <p:cTn id="240" dur="1" fill="hold">
                                          <p:stCondLst>
                                            <p:cond delay="0"/>
                                          </p:stCondLst>
                                        </p:cTn>
                                        <p:tgtEl>
                                          <p:spTgt spid="59462"/>
                                        </p:tgtEl>
                                        <p:attrNameLst>
                                          <p:attrName>style.visibility</p:attrName>
                                        </p:attrNameLst>
                                      </p:cBhvr>
                                      <p:to>
                                        <p:strVal val="visible"/>
                                      </p:to>
                                    </p:set>
                                    <p:animEffect transition="in" filter="dissolve">
                                      <p:cBhvr>
                                        <p:cTn id="241" dur="500"/>
                                        <p:tgtEl>
                                          <p:spTgt spid="59462"/>
                                        </p:tgtEl>
                                      </p:cBhvr>
                                    </p:animEffect>
                                  </p:childTnLst>
                                </p:cTn>
                              </p:par>
                              <p:par>
                                <p:cTn id="242" presetID="9" presetClass="entr" presetSubtype="0" fill="hold" grpId="0" nodeType="withEffect">
                                  <p:stCondLst>
                                    <p:cond delay="0"/>
                                  </p:stCondLst>
                                  <p:childTnLst>
                                    <p:set>
                                      <p:cBhvr>
                                        <p:cTn id="243" dur="1" fill="hold">
                                          <p:stCondLst>
                                            <p:cond delay="0"/>
                                          </p:stCondLst>
                                        </p:cTn>
                                        <p:tgtEl>
                                          <p:spTgt spid="59463"/>
                                        </p:tgtEl>
                                        <p:attrNameLst>
                                          <p:attrName>style.visibility</p:attrName>
                                        </p:attrNameLst>
                                      </p:cBhvr>
                                      <p:to>
                                        <p:strVal val="visible"/>
                                      </p:to>
                                    </p:set>
                                    <p:animEffect transition="in" filter="dissolve">
                                      <p:cBhvr>
                                        <p:cTn id="244" dur="500"/>
                                        <p:tgtEl>
                                          <p:spTgt spid="59463"/>
                                        </p:tgtEl>
                                      </p:cBhvr>
                                    </p:animEffect>
                                  </p:childTnLst>
                                </p:cTn>
                              </p:par>
                            </p:childTnLst>
                          </p:cTn>
                        </p:par>
                      </p:childTnLst>
                    </p:cTn>
                  </p:par>
                  <p:par>
                    <p:cTn id="245" fill="hold">
                      <p:stCondLst>
                        <p:cond delay="indefinite"/>
                      </p:stCondLst>
                      <p:childTnLst>
                        <p:par>
                          <p:cTn id="246" fill="hold">
                            <p:stCondLst>
                              <p:cond delay="0"/>
                            </p:stCondLst>
                            <p:childTnLst>
                              <p:par>
                                <p:cTn id="247" presetID="9" presetClass="entr" presetSubtype="0" fill="hold" grpId="0" nodeType="clickEffect">
                                  <p:stCondLst>
                                    <p:cond delay="0"/>
                                  </p:stCondLst>
                                  <p:childTnLst>
                                    <p:set>
                                      <p:cBhvr>
                                        <p:cTn id="248" dur="1" fill="hold">
                                          <p:stCondLst>
                                            <p:cond delay="0"/>
                                          </p:stCondLst>
                                        </p:cTn>
                                        <p:tgtEl>
                                          <p:spTgt spid="59464"/>
                                        </p:tgtEl>
                                        <p:attrNameLst>
                                          <p:attrName>style.visibility</p:attrName>
                                        </p:attrNameLst>
                                      </p:cBhvr>
                                      <p:to>
                                        <p:strVal val="visible"/>
                                      </p:to>
                                    </p:set>
                                    <p:animEffect transition="in" filter="dissolve">
                                      <p:cBhvr>
                                        <p:cTn id="249" dur="500"/>
                                        <p:tgtEl>
                                          <p:spTgt spid="59464"/>
                                        </p:tgtEl>
                                      </p:cBhvr>
                                    </p:animEffect>
                                  </p:childTnLst>
                                </p:cTn>
                              </p:par>
                              <p:par>
                                <p:cTn id="250" presetID="9" presetClass="entr" presetSubtype="0" fill="hold" grpId="0" nodeType="withEffect">
                                  <p:stCondLst>
                                    <p:cond delay="0"/>
                                  </p:stCondLst>
                                  <p:childTnLst>
                                    <p:set>
                                      <p:cBhvr>
                                        <p:cTn id="251" dur="1" fill="hold">
                                          <p:stCondLst>
                                            <p:cond delay="0"/>
                                          </p:stCondLst>
                                        </p:cTn>
                                        <p:tgtEl>
                                          <p:spTgt spid="59465"/>
                                        </p:tgtEl>
                                        <p:attrNameLst>
                                          <p:attrName>style.visibility</p:attrName>
                                        </p:attrNameLst>
                                      </p:cBhvr>
                                      <p:to>
                                        <p:strVal val="visible"/>
                                      </p:to>
                                    </p:set>
                                    <p:animEffect transition="in" filter="dissolve">
                                      <p:cBhvr>
                                        <p:cTn id="252" dur="500"/>
                                        <p:tgtEl>
                                          <p:spTgt spid="59465"/>
                                        </p:tgtEl>
                                      </p:cBhvr>
                                    </p:animEffect>
                                  </p:childTnLst>
                                </p:cTn>
                              </p:par>
                              <p:par>
                                <p:cTn id="253" presetID="9" presetClass="entr" presetSubtype="0" fill="hold" grpId="0" nodeType="withEffect">
                                  <p:stCondLst>
                                    <p:cond delay="0"/>
                                  </p:stCondLst>
                                  <p:childTnLst>
                                    <p:set>
                                      <p:cBhvr>
                                        <p:cTn id="254" dur="1" fill="hold">
                                          <p:stCondLst>
                                            <p:cond delay="0"/>
                                          </p:stCondLst>
                                        </p:cTn>
                                        <p:tgtEl>
                                          <p:spTgt spid="59466"/>
                                        </p:tgtEl>
                                        <p:attrNameLst>
                                          <p:attrName>style.visibility</p:attrName>
                                        </p:attrNameLst>
                                      </p:cBhvr>
                                      <p:to>
                                        <p:strVal val="visible"/>
                                      </p:to>
                                    </p:set>
                                    <p:animEffect transition="in" filter="dissolve">
                                      <p:cBhvr>
                                        <p:cTn id="255" dur="500"/>
                                        <p:tgtEl>
                                          <p:spTgt spid="59466"/>
                                        </p:tgtEl>
                                      </p:cBhvr>
                                    </p:animEffect>
                                  </p:childTnLst>
                                </p:cTn>
                              </p:par>
                            </p:childTnLst>
                          </p:cTn>
                        </p:par>
                      </p:childTnLst>
                    </p:cTn>
                  </p:par>
                  <p:par>
                    <p:cTn id="256" fill="hold">
                      <p:stCondLst>
                        <p:cond delay="indefinite"/>
                      </p:stCondLst>
                      <p:childTnLst>
                        <p:par>
                          <p:cTn id="257" fill="hold">
                            <p:stCondLst>
                              <p:cond delay="0"/>
                            </p:stCondLst>
                            <p:childTnLst>
                              <p:par>
                                <p:cTn id="258" presetID="9" presetClass="entr" presetSubtype="0" fill="hold" grpId="0" nodeType="clickEffect">
                                  <p:stCondLst>
                                    <p:cond delay="0"/>
                                  </p:stCondLst>
                                  <p:childTnLst>
                                    <p:set>
                                      <p:cBhvr>
                                        <p:cTn id="259" dur="1" fill="hold">
                                          <p:stCondLst>
                                            <p:cond delay="0"/>
                                          </p:stCondLst>
                                        </p:cTn>
                                        <p:tgtEl>
                                          <p:spTgt spid="59467"/>
                                        </p:tgtEl>
                                        <p:attrNameLst>
                                          <p:attrName>style.visibility</p:attrName>
                                        </p:attrNameLst>
                                      </p:cBhvr>
                                      <p:to>
                                        <p:strVal val="visible"/>
                                      </p:to>
                                    </p:set>
                                    <p:animEffect transition="in" filter="dissolve">
                                      <p:cBhvr>
                                        <p:cTn id="260" dur="500"/>
                                        <p:tgtEl>
                                          <p:spTgt spid="59467"/>
                                        </p:tgtEl>
                                      </p:cBhvr>
                                    </p:animEffect>
                                  </p:childTnLst>
                                </p:cTn>
                              </p:par>
                              <p:par>
                                <p:cTn id="261" presetID="9" presetClass="entr" presetSubtype="0" fill="hold" grpId="0" nodeType="withEffect">
                                  <p:stCondLst>
                                    <p:cond delay="0"/>
                                  </p:stCondLst>
                                  <p:childTnLst>
                                    <p:set>
                                      <p:cBhvr>
                                        <p:cTn id="262" dur="1" fill="hold">
                                          <p:stCondLst>
                                            <p:cond delay="0"/>
                                          </p:stCondLst>
                                        </p:cTn>
                                        <p:tgtEl>
                                          <p:spTgt spid="59468"/>
                                        </p:tgtEl>
                                        <p:attrNameLst>
                                          <p:attrName>style.visibility</p:attrName>
                                        </p:attrNameLst>
                                      </p:cBhvr>
                                      <p:to>
                                        <p:strVal val="visible"/>
                                      </p:to>
                                    </p:set>
                                    <p:animEffect transition="in" filter="dissolve">
                                      <p:cBhvr>
                                        <p:cTn id="263" dur="500"/>
                                        <p:tgtEl>
                                          <p:spTgt spid="59468"/>
                                        </p:tgtEl>
                                      </p:cBhvr>
                                    </p:animEffect>
                                  </p:childTnLst>
                                </p:cTn>
                              </p:par>
                              <p:par>
                                <p:cTn id="264" presetID="9" presetClass="entr" presetSubtype="0" fill="hold" grpId="0" nodeType="withEffect">
                                  <p:stCondLst>
                                    <p:cond delay="0"/>
                                  </p:stCondLst>
                                  <p:childTnLst>
                                    <p:set>
                                      <p:cBhvr>
                                        <p:cTn id="265" dur="1" fill="hold">
                                          <p:stCondLst>
                                            <p:cond delay="0"/>
                                          </p:stCondLst>
                                        </p:cTn>
                                        <p:tgtEl>
                                          <p:spTgt spid="59469"/>
                                        </p:tgtEl>
                                        <p:attrNameLst>
                                          <p:attrName>style.visibility</p:attrName>
                                        </p:attrNameLst>
                                      </p:cBhvr>
                                      <p:to>
                                        <p:strVal val="visible"/>
                                      </p:to>
                                    </p:set>
                                    <p:animEffect transition="in" filter="dissolve">
                                      <p:cBhvr>
                                        <p:cTn id="266" dur="500"/>
                                        <p:tgtEl>
                                          <p:spTgt spid="59469"/>
                                        </p:tgtEl>
                                      </p:cBhvr>
                                    </p:animEffect>
                                  </p:childTnLst>
                                </p:cTn>
                              </p:par>
                              <p:par>
                                <p:cTn id="267" presetID="9" presetClass="entr" presetSubtype="0" fill="hold" grpId="0" nodeType="withEffect">
                                  <p:stCondLst>
                                    <p:cond delay="0"/>
                                  </p:stCondLst>
                                  <p:childTnLst>
                                    <p:set>
                                      <p:cBhvr>
                                        <p:cTn id="268" dur="1" fill="hold">
                                          <p:stCondLst>
                                            <p:cond delay="0"/>
                                          </p:stCondLst>
                                        </p:cTn>
                                        <p:tgtEl>
                                          <p:spTgt spid="59470"/>
                                        </p:tgtEl>
                                        <p:attrNameLst>
                                          <p:attrName>style.visibility</p:attrName>
                                        </p:attrNameLst>
                                      </p:cBhvr>
                                      <p:to>
                                        <p:strVal val="visible"/>
                                      </p:to>
                                    </p:set>
                                    <p:animEffect transition="in" filter="dissolve">
                                      <p:cBhvr>
                                        <p:cTn id="269" dur="500"/>
                                        <p:tgtEl>
                                          <p:spTgt spid="59470"/>
                                        </p:tgtEl>
                                      </p:cBhvr>
                                    </p:animEffect>
                                  </p:childTnLst>
                                </p:cTn>
                              </p:par>
                              <p:par>
                                <p:cTn id="270" presetID="9" presetClass="entr" presetSubtype="0" fill="hold" grpId="0" nodeType="withEffect">
                                  <p:stCondLst>
                                    <p:cond delay="0"/>
                                  </p:stCondLst>
                                  <p:childTnLst>
                                    <p:set>
                                      <p:cBhvr>
                                        <p:cTn id="271" dur="1" fill="hold">
                                          <p:stCondLst>
                                            <p:cond delay="0"/>
                                          </p:stCondLst>
                                        </p:cTn>
                                        <p:tgtEl>
                                          <p:spTgt spid="59471"/>
                                        </p:tgtEl>
                                        <p:attrNameLst>
                                          <p:attrName>style.visibility</p:attrName>
                                        </p:attrNameLst>
                                      </p:cBhvr>
                                      <p:to>
                                        <p:strVal val="visible"/>
                                      </p:to>
                                    </p:set>
                                    <p:animEffect transition="in" filter="dissolve">
                                      <p:cBhvr>
                                        <p:cTn id="272" dur="500"/>
                                        <p:tgtEl>
                                          <p:spTgt spid="59471"/>
                                        </p:tgtEl>
                                      </p:cBhvr>
                                    </p:animEffect>
                                  </p:childTnLst>
                                </p:cTn>
                              </p:par>
                              <p:par>
                                <p:cTn id="273" presetID="9" presetClass="entr" presetSubtype="0" fill="hold" grpId="0" nodeType="withEffect">
                                  <p:stCondLst>
                                    <p:cond delay="0"/>
                                  </p:stCondLst>
                                  <p:childTnLst>
                                    <p:set>
                                      <p:cBhvr>
                                        <p:cTn id="274" dur="1" fill="hold">
                                          <p:stCondLst>
                                            <p:cond delay="0"/>
                                          </p:stCondLst>
                                        </p:cTn>
                                        <p:tgtEl>
                                          <p:spTgt spid="59472"/>
                                        </p:tgtEl>
                                        <p:attrNameLst>
                                          <p:attrName>style.visibility</p:attrName>
                                        </p:attrNameLst>
                                      </p:cBhvr>
                                      <p:to>
                                        <p:strVal val="visible"/>
                                      </p:to>
                                    </p:set>
                                    <p:animEffect transition="in" filter="dissolve">
                                      <p:cBhvr>
                                        <p:cTn id="275" dur="500"/>
                                        <p:tgtEl>
                                          <p:spTgt spid="59472"/>
                                        </p:tgtEl>
                                      </p:cBhvr>
                                    </p:animEffect>
                                  </p:childTnLst>
                                </p:cTn>
                              </p:par>
                              <p:par>
                                <p:cTn id="276" presetID="9" presetClass="entr" presetSubtype="0" fill="hold" grpId="0" nodeType="withEffect">
                                  <p:stCondLst>
                                    <p:cond delay="0"/>
                                  </p:stCondLst>
                                  <p:childTnLst>
                                    <p:set>
                                      <p:cBhvr>
                                        <p:cTn id="277" dur="1" fill="hold">
                                          <p:stCondLst>
                                            <p:cond delay="0"/>
                                          </p:stCondLst>
                                        </p:cTn>
                                        <p:tgtEl>
                                          <p:spTgt spid="59473"/>
                                        </p:tgtEl>
                                        <p:attrNameLst>
                                          <p:attrName>style.visibility</p:attrName>
                                        </p:attrNameLst>
                                      </p:cBhvr>
                                      <p:to>
                                        <p:strVal val="visible"/>
                                      </p:to>
                                    </p:set>
                                    <p:animEffect transition="in" filter="dissolve">
                                      <p:cBhvr>
                                        <p:cTn id="278" dur="500"/>
                                        <p:tgtEl>
                                          <p:spTgt spid="59473"/>
                                        </p:tgtEl>
                                      </p:cBhvr>
                                    </p:animEffect>
                                  </p:childTnLst>
                                </p:cTn>
                              </p:par>
                              <p:par>
                                <p:cTn id="279" presetID="9" presetClass="entr" presetSubtype="0" fill="hold" grpId="0" nodeType="withEffect">
                                  <p:stCondLst>
                                    <p:cond delay="0"/>
                                  </p:stCondLst>
                                  <p:childTnLst>
                                    <p:set>
                                      <p:cBhvr>
                                        <p:cTn id="280" dur="1" fill="hold">
                                          <p:stCondLst>
                                            <p:cond delay="0"/>
                                          </p:stCondLst>
                                        </p:cTn>
                                        <p:tgtEl>
                                          <p:spTgt spid="59474"/>
                                        </p:tgtEl>
                                        <p:attrNameLst>
                                          <p:attrName>style.visibility</p:attrName>
                                        </p:attrNameLst>
                                      </p:cBhvr>
                                      <p:to>
                                        <p:strVal val="visible"/>
                                      </p:to>
                                    </p:set>
                                    <p:animEffect transition="in" filter="dissolve">
                                      <p:cBhvr>
                                        <p:cTn id="281" dur="500"/>
                                        <p:tgtEl>
                                          <p:spTgt spid="59474"/>
                                        </p:tgtEl>
                                      </p:cBhvr>
                                    </p:animEffect>
                                  </p:childTnLst>
                                </p:cTn>
                              </p:par>
                              <p:par>
                                <p:cTn id="282" presetID="9" presetClass="entr" presetSubtype="0" fill="hold" grpId="0" nodeType="withEffect">
                                  <p:stCondLst>
                                    <p:cond delay="0"/>
                                  </p:stCondLst>
                                  <p:childTnLst>
                                    <p:set>
                                      <p:cBhvr>
                                        <p:cTn id="283" dur="1" fill="hold">
                                          <p:stCondLst>
                                            <p:cond delay="0"/>
                                          </p:stCondLst>
                                        </p:cTn>
                                        <p:tgtEl>
                                          <p:spTgt spid="59475"/>
                                        </p:tgtEl>
                                        <p:attrNameLst>
                                          <p:attrName>style.visibility</p:attrName>
                                        </p:attrNameLst>
                                      </p:cBhvr>
                                      <p:to>
                                        <p:strVal val="visible"/>
                                      </p:to>
                                    </p:set>
                                    <p:animEffect transition="in" filter="dissolve">
                                      <p:cBhvr>
                                        <p:cTn id="284" dur="500"/>
                                        <p:tgtEl>
                                          <p:spTgt spid="59475"/>
                                        </p:tgtEl>
                                      </p:cBhvr>
                                    </p:animEffect>
                                  </p:childTnLst>
                                </p:cTn>
                              </p:par>
                            </p:childTnLst>
                          </p:cTn>
                        </p:par>
                      </p:childTnLst>
                    </p:cTn>
                  </p:par>
                  <p:par>
                    <p:cTn id="285" fill="hold">
                      <p:stCondLst>
                        <p:cond delay="indefinite"/>
                      </p:stCondLst>
                      <p:childTnLst>
                        <p:par>
                          <p:cTn id="286" fill="hold">
                            <p:stCondLst>
                              <p:cond delay="0"/>
                            </p:stCondLst>
                            <p:childTnLst>
                              <p:par>
                                <p:cTn id="287" presetID="9" presetClass="entr" presetSubtype="0" fill="hold" grpId="0" nodeType="clickEffect">
                                  <p:stCondLst>
                                    <p:cond delay="0"/>
                                  </p:stCondLst>
                                  <p:childTnLst>
                                    <p:set>
                                      <p:cBhvr>
                                        <p:cTn id="288" dur="1" fill="hold">
                                          <p:stCondLst>
                                            <p:cond delay="0"/>
                                          </p:stCondLst>
                                        </p:cTn>
                                        <p:tgtEl>
                                          <p:spTgt spid="59476"/>
                                        </p:tgtEl>
                                        <p:attrNameLst>
                                          <p:attrName>style.visibility</p:attrName>
                                        </p:attrNameLst>
                                      </p:cBhvr>
                                      <p:to>
                                        <p:strVal val="visible"/>
                                      </p:to>
                                    </p:set>
                                    <p:animEffect transition="in" filter="dissolve">
                                      <p:cBhvr>
                                        <p:cTn id="289" dur="500"/>
                                        <p:tgtEl>
                                          <p:spTgt spid="59476"/>
                                        </p:tgtEl>
                                      </p:cBhvr>
                                    </p:animEffect>
                                  </p:childTnLst>
                                </p:cTn>
                              </p:par>
                              <p:par>
                                <p:cTn id="290" presetID="9" presetClass="entr" presetSubtype="0" fill="hold" grpId="0" nodeType="withEffect">
                                  <p:stCondLst>
                                    <p:cond delay="0"/>
                                  </p:stCondLst>
                                  <p:childTnLst>
                                    <p:set>
                                      <p:cBhvr>
                                        <p:cTn id="291" dur="1" fill="hold">
                                          <p:stCondLst>
                                            <p:cond delay="0"/>
                                          </p:stCondLst>
                                        </p:cTn>
                                        <p:tgtEl>
                                          <p:spTgt spid="59477"/>
                                        </p:tgtEl>
                                        <p:attrNameLst>
                                          <p:attrName>style.visibility</p:attrName>
                                        </p:attrNameLst>
                                      </p:cBhvr>
                                      <p:to>
                                        <p:strVal val="visible"/>
                                      </p:to>
                                    </p:set>
                                    <p:animEffect transition="in" filter="dissolve">
                                      <p:cBhvr>
                                        <p:cTn id="292" dur="500"/>
                                        <p:tgtEl>
                                          <p:spTgt spid="59477"/>
                                        </p:tgtEl>
                                      </p:cBhvr>
                                    </p:animEffect>
                                  </p:childTnLst>
                                </p:cTn>
                              </p:par>
                              <p:par>
                                <p:cTn id="293" presetID="9" presetClass="entr" presetSubtype="0" fill="hold" grpId="0" nodeType="withEffect">
                                  <p:stCondLst>
                                    <p:cond delay="0"/>
                                  </p:stCondLst>
                                  <p:childTnLst>
                                    <p:set>
                                      <p:cBhvr>
                                        <p:cTn id="294" dur="1" fill="hold">
                                          <p:stCondLst>
                                            <p:cond delay="0"/>
                                          </p:stCondLst>
                                        </p:cTn>
                                        <p:tgtEl>
                                          <p:spTgt spid="59478"/>
                                        </p:tgtEl>
                                        <p:attrNameLst>
                                          <p:attrName>style.visibility</p:attrName>
                                        </p:attrNameLst>
                                      </p:cBhvr>
                                      <p:to>
                                        <p:strVal val="visible"/>
                                      </p:to>
                                    </p:set>
                                    <p:animEffect transition="in" filter="dissolve">
                                      <p:cBhvr>
                                        <p:cTn id="295" dur="500"/>
                                        <p:tgtEl>
                                          <p:spTgt spid="59478"/>
                                        </p:tgtEl>
                                      </p:cBhvr>
                                    </p:animEffect>
                                  </p:childTnLst>
                                </p:cTn>
                              </p:par>
                              <p:par>
                                <p:cTn id="296" presetID="9" presetClass="entr" presetSubtype="0" fill="hold" grpId="0" nodeType="withEffect">
                                  <p:stCondLst>
                                    <p:cond delay="0"/>
                                  </p:stCondLst>
                                  <p:childTnLst>
                                    <p:set>
                                      <p:cBhvr>
                                        <p:cTn id="297" dur="1" fill="hold">
                                          <p:stCondLst>
                                            <p:cond delay="0"/>
                                          </p:stCondLst>
                                        </p:cTn>
                                        <p:tgtEl>
                                          <p:spTgt spid="59479"/>
                                        </p:tgtEl>
                                        <p:attrNameLst>
                                          <p:attrName>style.visibility</p:attrName>
                                        </p:attrNameLst>
                                      </p:cBhvr>
                                      <p:to>
                                        <p:strVal val="visible"/>
                                      </p:to>
                                    </p:set>
                                    <p:animEffect transition="in" filter="dissolve">
                                      <p:cBhvr>
                                        <p:cTn id="298" dur="500"/>
                                        <p:tgtEl>
                                          <p:spTgt spid="59479"/>
                                        </p:tgtEl>
                                      </p:cBhvr>
                                    </p:animEffect>
                                  </p:childTnLst>
                                </p:cTn>
                              </p:par>
                              <p:par>
                                <p:cTn id="299" presetID="9" presetClass="entr" presetSubtype="0" fill="hold" grpId="0" nodeType="withEffect">
                                  <p:stCondLst>
                                    <p:cond delay="0"/>
                                  </p:stCondLst>
                                  <p:childTnLst>
                                    <p:set>
                                      <p:cBhvr>
                                        <p:cTn id="300" dur="1" fill="hold">
                                          <p:stCondLst>
                                            <p:cond delay="0"/>
                                          </p:stCondLst>
                                        </p:cTn>
                                        <p:tgtEl>
                                          <p:spTgt spid="59480"/>
                                        </p:tgtEl>
                                        <p:attrNameLst>
                                          <p:attrName>style.visibility</p:attrName>
                                        </p:attrNameLst>
                                      </p:cBhvr>
                                      <p:to>
                                        <p:strVal val="visible"/>
                                      </p:to>
                                    </p:set>
                                    <p:animEffect transition="in" filter="dissolve">
                                      <p:cBhvr>
                                        <p:cTn id="301" dur="500"/>
                                        <p:tgtEl>
                                          <p:spTgt spid="59480"/>
                                        </p:tgtEl>
                                      </p:cBhvr>
                                    </p:animEffect>
                                  </p:childTnLst>
                                </p:cTn>
                              </p:par>
                              <p:par>
                                <p:cTn id="302" presetID="9" presetClass="entr" presetSubtype="0" fill="hold" grpId="0" nodeType="withEffect">
                                  <p:stCondLst>
                                    <p:cond delay="0"/>
                                  </p:stCondLst>
                                  <p:childTnLst>
                                    <p:set>
                                      <p:cBhvr>
                                        <p:cTn id="303" dur="1" fill="hold">
                                          <p:stCondLst>
                                            <p:cond delay="0"/>
                                          </p:stCondLst>
                                        </p:cTn>
                                        <p:tgtEl>
                                          <p:spTgt spid="59481"/>
                                        </p:tgtEl>
                                        <p:attrNameLst>
                                          <p:attrName>style.visibility</p:attrName>
                                        </p:attrNameLst>
                                      </p:cBhvr>
                                      <p:to>
                                        <p:strVal val="visible"/>
                                      </p:to>
                                    </p:set>
                                    <p:animEffect transition="in" filter="dissolve">
                                      <p:cBhvr>
                                        <p:cTn id="304" dur="500"/>
                                        <p:tgtEl>
                                          <p:spTgt spid="59481"/>
                                        </p:tgtEl>
                                      </p:cBhvr>
                                    </p:animEffect>
                                  </p:childTnLst>
                                </p:cTn>
                              </p:par>
                              <p:par>
                                <p:cTn id="305" presetID="9" presetClass="entr" presetSubtype="0" fill="hold" grpId="0" nodeType="withEffect">
                                  <p:stCondLst>
                                    <p:cond delay="0"/>
                                  </p:stCondLst>
                                  <p:childTnLst>
                                    <p:set>
                                      <p:cBhvr>
                                        <p:cTn id="306" dur="1" fill="hold">
                                          <p:stCondLst>
                                            <p:cond delay="0"/>
                                          </p:stCondLst>
                                        </p:cTn>
                                        <p:tgtEl>
                                          <p:spTgt spid="59482"/>
                                        </p:tgtEl>
                                        <p:attrNameLst>
                                          <p:attrName>style.visibility</p:attrName>
                                        </p:attrNameLst>
                                      </p:cBhvr>
                                      <p:to>
                                        <p:strVal val="visible"/>
                                      </p:to>
                                    </p:set>
                                    <p:animEffect transition="in" filter="dissolve">
                                      <p:cBhvr>
                                        <p:cTn id="307" dur="500"/>
                                        <p:tgtEl>
                                          <p:spTgt spid="59482"/>
                                        </p:tgtEl>
                                      </p:cBhvr>
                                    </p:animEffect>
                                  </p:childTnLst>
                                </p:cTn>
                              </p:par>
                              <p:par>
                                <p:cTn id="308" presetID="9" presetClass="entr" presetSubtype="0" fill="hold" grpId="0" nodeType="withEffect">
                                  <p:stCondLst>
                                    <p:cond delay="0"/>
                                  </p:stCondLst>
                                  <p:childTnLst>
                                    <p:set>
                                      <p:cBhvr>
                                        <p:cTn id="309" dur="1" fill="hold">
                                          <p:stCondLst>
                                            <p:cond delay="0"/>
                                          </p:stCondLst>
                                        </p:cTn>
                                        <p:tgtEl>
                                          <p:spTgt spid="59483"/>
                                        </p:tgtEl>
                                        <p:attrNameLst>
                                          <p:attrName>style.visibility</p:attrName>
                                        </p:attrNameLst>
                                      </p:cBhvr>
                                      <p:to>
                                        <p:strVal val="visible"/>
                                      </p:to>
                                    </p:set>
                                    <p:animEffect transition="in" filter="dissolve">
                                      <p:cBhvr>
                                        <p:cTn id="310" dur="500"/>
                                        <p:tgtEl>
                                          <p:spTgt spid="59483"/>
                                        </p:tgtEl>
                                      </p:cBhvr>
                                    </p:animEffect>
                                  </p:childTnLst>
                                </p:cTn>
                              </p:par>
                              <p:par>
                                <p:cTn id="311" presetID="9" presetClass="entr" presetSubtype="0" fill="hold" grpId="0" nodeType="withEffect">
                                  <p:stCondLst>
                                    <p:cond delay="0"/>
                                  </p:stCondLst>
                                  <p:childTnLst>
                                    <p:set>
                                      <p:cBhvr>
                                        <p:cTn id="312" dur="1" fill="hold">
                                          <p:stCondLst>
                                            <p:cond delay="0"/>
                                          </p:stCondLst>
                                        </p:cTn>
                                        <p:tgtEl>
                                          <p:spTgt spid="59484"/>
                                        </p:tgtEl>
                                        <p:attrNameLst>
                                          <p:attrName>style.visibility</p:attrName>
                                        </p:attrNameLst>
                                      </p:cBhvr>
                                      <p:to>
                                        <p:strVal val="visible"/>
                                      </p:to>
                                    </p:set>
                                    <p:animEffect transition="in" filter="dissolve">
                                      <p:cBhvr>
                                        <p:cTn id="313" dur="500"/>
                                        <p:tgtEl>
                                          <p:spTgt spid="59484"/>
                                        </p:tgtEl>
                                      </p:cBhvr>
                                    </p:animEffect>
                                  </p:childTnLst>
                                </p:cTn>
                              </p:par>
                            </p:childTnLst>
                          </p:cTn>
                        </p:par>
                      </p:childTnLst>
                    </p:cTn>
                  </p:par>
                  <p:par>
                    <p:cTn id="314" fill="hold">
                      <p:stCondLst>
                        <p:cond delay="indefinite"/>
                      </p:stCondLst>
                      <p:childTnLst>
                        <p:par>
                          <p:cTn id="315" fill="hold">
                            <p:stCondLst>
                              <p:cond delay="0"/>
                            </p:stCondLst>
                            <p:childTnLst>
                              <p:par>
                                <p:cTn id="316" presetID="9" presetClass="entr" presetSubtype="0" fill="hold" grpId="0" nodeType="clickEffect">
                                  <p:stCondLst>
                                    <p:cond delay="0"/>
                                  </p:stCondLst>
                                  <p:childTnLst>
                                    <p:set>
                                      <p:cBhvr>
                                        <p:cTn id="317" dur="1" fill="hold">
                                          <p:stCondLst>
                                            <p:cond delay="0"/>
                                          </p:stCondLst>
                                        </p:cTn>
                                        <p:tgtEl>
                                          <p:spTgt spid="59485"/>
                                        </p:tgtEl>
                                        <p:attrNameLst>
                                          <p:attrName>style.visibility</p:attrName>
                                        </p:attrNameLst>
                                      </p:cBhvr>
                                      <p:to>
                                        <p:strVal val="visible"/>
                                      </p:to>
                                    </p:set>
                                    <p:animEffect transition="in" filter="dissolve">
                                      <p:cBhvr>
                                        <p:cTn id="318" dur="500"/>
                                        <p:tgtEl>
                                          <p:spTgt spid="59485"/>
                                        </p:tgtEl>
                                      </p:cBhvr>
                                    </p:animEffect>
                                  </p:childTnLst>
                                </p:cTn>
                              </p:par>
                              <p:par>
                                <p:cTn id="319" presetID="9" presetClass="entr" presetSubtype="0" fill="hold" grpId="0" nodeType="withEffect">
                                  <p:stCondLst>
                                    <p:cond delay="0"/>
                                  </p:stCondLst>
                                  <p:childTnLst>
                                    <p:set>
                                      <p:cBhvr>
                                        <p:cTn id="320" dur="1" fill="hold">
                                          <p:stCondLst>
                                            <p:cond delay="0"/>
                                          </p:stCondLst>
                                        </p:cTn>
                                        <p:tgtEl>
                                          <p:spTgt spid="59486"/>
                                        </p:tgtEl>
                                        <p:attrNameLst>
                                          <p:attrName>style.visibility</p:attrName>
                                        </p:attrNameLst>
                                      </p:cBhvr>
                                      <p:to>
                                        <p:strVal val="visible"/>
                                      </p:to>
                                    </p:set>
                                    <p:animEffect transition="in" filter="dissolve">
                                      <p:cBhvr>
                                        <p:cTn id="321" dur="500"/>
                                        <p:tgtEl>
                                          <p:spTgt spid="59486"/>
                                        </p:tgtEl>
                                      </p:cBhvr>
                                    </p:animEffect>
                                  </p:childTnLst>
                                </p:cTn>
                              </p:par>
                              <p:par>
                                <p:cTn id="322" presetID="9" presetClass="entr" presetSubtype="0" fill="hold" grpId="0" nodeType="withEffect">
                                  <p:stCondLst>
                                    <p:cond delay="0"/>
                                  </p:stCondLst>
                                  <p:childTnLst>
                                    <p:set>
                                      <p:cBhvr>
                                        <p:cTn id="323" dur="1" fill="hold">
                                          <p:stCondLst>
                                            <p:cond delay="0"/>
                                          </p:stCondLst>
                                        </p:cTn>
                                        <p:tgtEl>
                                          <p:spTgt spid="59487"/>
                                        </p:tgtEl>
                                        <p:attrNameLst>
                                          <p:attrName>style.visibility</p:attrName>
                                        </p:attrNameLst>
                                      </p:cBhvr>
                                      <p:to>
                                        <p:strVal val="visible"/>
                                      </p:to>
                                    </p:set>
                                    <p:animEffect transition="in" filter="dissolve">
                                      <p:cBhvr>
                                        <p:cTn id="324" dur="500"/>
                                        <p:tgtEl>
                                          <p:spTgt spid="59487"/>
                                        </p:tgtEl>
                                      </p:cBhvr>
                                    </p:animEffect>
                                  </p:childTnLst>
                                </p:cTn>
                              </p:par>
                              <p:par>
                                <p:cTn id="325" presetID="9" presetClass="entr" presetSubtype="0" fill="hold" grpId="0" nodeType="withEffect">
                                  <p:stCondLst>
                                    <p:cond delay="0"/>
                                  </p:stCondLst>
                                  <p:childTnLst>
                                    <p:set>
                                      <p:cBhvr>
                                        <p:cTn id="326" dur="1" fill="hold">
                                          <p:stCondLst>
                                            <p:cond delay="0"/>
                                          </p:stCondLst>
                                        </p:cTn>
                                        <p:tgtEl>
                                          <p:spTgt spid="59488"/>
                                        </p:tgtEl>
                                        <p:attrNameLst>
                                          <p:attrName>style.visibility</p:attrName>
                                        </p:attrNameLst>
                                      </p:cBhvr>
                                      <p:to>
                                        <p:strVal val="visible"/>
                                      </p:to>
                                    </p:set>
                                    <p:animEffect transition="in" filter="dissolve">
                                      <p:cBhvr>
                                        <p:cTn id="327" dur="500"/>
                                        <p:tgtEl>
                                          <p:spTgt spid="59488"/>
                                        </p:tgtEl>
                                      </p:cBhvr>
                                    </p:animEffect>
                                  </p:childTnLst>
                                </p:cTn>
                              </p:par>
                              <p:par>
                                <p:cTn id="328" presetID="9" presetClass="entr" presetSubtype="0" fill="hold" grpId="0" nodeType="withEffect">
                                  <p:stCondLst>
                                    <p:cond delay="0"/>
                                  </p:stCondLst>
                                  <p:childTnLst>
                                    <p:set>
                                      <p:cBhvr>
                                        <p:cTn id="329" dur="1" fill="hold">
                                          <p:stCondLst>
                                            <p:cond delay="0"/>
                                          </p:stCondLst>
                                        </p:cTn>
                                        <p:tgtEl>
                                          <p:spTgt spid="59489"/>
                                        </p:tgtEl>
                                        <p:attrNameLst>
                                          <p:attrName>style.visibility</p:attrName>
                                        </p:attrNameLst>
                                      </p:cBhvr>
                                      <p:to>
                                        <p:strVal val="visible"/>
                                      </p:to>
                                    </p:set>
                                    <p:animEffect transition="in" filter="dissolve">
                                      <p:cBhvr>
                                        <p:cTn id="330" dur="500"/>
                                        <p:tgtEl>
                                          <p:spTgt spid="59489"/>
                                        </p:tgtEl>
                                      </p:cBhvr>
                                    </p:animEffect>
                                  </p:childTnLst>
                                </p:cTn>
                              </p:par>
                              <p:par>
                                <p:cTn id="331" presetID="9" presetClass="entr" presetSubtype="0" fill="hold" grpId="0" nodeType="withEffect">
                                  <p:stCondLst>
                                    <p:cond delay="0"/>
                                  </p:stCondLst>
                                  <p:childTnLst>
                                    <p:set>
                                      <p:cBhvr>
                                        <p:cTn id="332" dur="1" fill="hold">
                                          <p:stCondLst>
                                            <p:cond delay="0"/>
                                          </p:stCondLst>
                                        </p:cTn>
                                        <p:tgtEl>
                                          <p:spTgt spid="59490"/>
                                        </p:tgtEl>
                                        <p:attrNameLst>
                                          <p:attrName>style.visibility</p:attrName>
                                        </p:attrNameLst>
                                      </p:cBhvr>
                                      <p:to>
                                        <p:strVal val="visible"/>
                                      </p:to>
                                    </p:set>
                                    <p:animEffect transition="in" filter="dissolve">
                                      <p:cBhvr>
                                        <p:cTn id="333" dur="500"/>
                                        <p:tgtEl>
                                          <p:spTgt spid="59490"/>
                                        </p:tgtEl>
                                      </p:cBhvr>
                                    </p:animEffect>
                                  </p:childTnLst>
                                </p:cTn>
                              </p:par>
                              <p:par>
                                <p:cTn id="334" presetID="9" presetClass="entr" presetSubtype="0" fill="hold" grpId="0" nodeType="withEffect">
                                  <p:stCondLst>
                                    <p:cond delay="0"/>
                                  </p:stCondLst>
                                  <p:childTnLst>
                                    <p:set>
                                      <p:cBhvr>
                                        <p:cTn id="335" dur="1" fill="hold">
                                          <p:stCondLst>
                                            <p:cond delay="0"/>
                                          </p:stCondLst>
                                        </p:cTn>
                                        <p:tgtEl>
                                          <p:spTgt spid="59491"/>
                                        </p:tgtEl>
                                        <p:attrNameLst>
                                          <p:attrName>style.visibility</p:attrName>
                                        </p:attrNameLst>
                                      </p:cBhvr>
                                      <p:to>
                                        <p:strVal val="visible"/>
                                      </p:to>
                                    </p:set>
                                    <p:animEffect transition="in" filter="dissolve">
                                      <p:cBhvr>
                                        <p:cTn id="336" dur="500"/>
                                        <p:tgtEl>
                                          <p:spTgt spid="59491"/>
                                        </p:tgtEl>
                                      </p:cBhvr>
                                    </p:animEffect>
                                  </p:childTnLst>
                                </p:cTn>
                              </p:par>
                              <p:par>
                                <p:cTn id="337" presetID="9" presetClass="entr" presetSubtype="0" fill="hold" grpId="0" nodeType="withEffect">
                                  <p:stCondLst>
                                    <p:cond delay="0"/>
                                  </p:stCondLst>
                                  <p:childTnLst>
                                    <p:set>
                                      <p:cBhvr>
                                        <p:cTn id="338" dur="1" fill="hold">
                                          <p:stCondLst>
                                            <p:cond delay="0"/>
                                          </p:stCondLst>
                                        </p:cTn>
                                        <p:tgtEl>
                                          <p:spTgt spid="59492"/>
                                        </p:tgtEl>
                                        <p:attrNameLst>
                                          <p:attrName>style.visibility</p:attrName>
                                        </p:attrNameLst>
                                      </p:cBhvr>
                                      <p:to>
                                        <p:strVal val="visible"/>
                                      </p:to>
                                    </p:set>
                                    <p:animEffect transition="in" filter="dissolve">
                                      <p:cBhvr>
                                        <p:cTn id="339" dur="500"/>
                                        <p:tgtEl>
                                          <p:spTgt spid="59492"/>
                                        </p:tgtEl>
                                      </p:cBhvr>
                                    </p:animEffect>
                                  </p:childTnLst>
                                </p:cTn>
                              </p:par>
                              <p:par>
                                <p:cTn id="340" presetID="9" presetClass="entr" presetSubtype="0" fill="hold" grpId="0" nodeType="withEffect">
                                  <p:stCondLst>
                                    <p:cond delay="0"/>
                                  </p:stCondLst>
                                  <p:childTnLst>
                                    <p:set>
                                      <p:cBhvr>
                                        <p:cTn id="341" dur="1" fill="hold">
                                          <p:stCondLst>
                                            <p:cond delay="0"/>
                                          </p:stCondLst>
                                        </p:cTn>
                                        <p:tgtEl>
                                          <p:spTgt spid="59493"/>
                                        </p:tgtEl>
                                        <p:attrNameLst>
                                          <p:attrName>style.visibility</p:attrName>
                                        </p:attrNameLst>
                                      </p:cBhvr>
                                      <p:to>
                                        <p:strVal val="visible"/>
                                      </p:to>
                                    </p:set>
                                    <p:animEffect transition="in" filter="dissolve">
                                      <p:cBhvr>
                                        <p:cTn id="342" dur="500"/>
                                        <p:tgtEl>
                                          <p:spTgt spid="5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2" grpId="0" animBg="1"/>
      <p:bldP spid="59403" grpId="0" animBg="1"/>
      <p:bldP spid="59404" grpId="0" animBg="1"/>
      <p:bldP spid="59405" grpId="0" animBg="1"/>
      <p:bldP spid="59406" grpId="0" animBg="1"/>
      <p:bldP spid="59406" grpId="1" animBg="1"/>
      <p:bldP spid="59407" grpId="0" animBg="1"/>
      <p:bldP spid="59407" grpId="1" animBg="1"/>
      <p:bldP spid="59408" grpId="0" animBg="1"/>
      <p:bldP spid="59409" grpId="0" animBg="1"/>
      <p:bldP spid="59410" grpId="0" animBg="1"/>
      <p:bldP spid="59411" grpId="0"/>
      <p:bldP spid="59412" grpId="0"/>
      <p:bldP spid="59413" grpId="0"/>
      <p:bldP spid="59414" grpId="0"/>
      <p:bldP spid="59415" grpId="0"/>
      <p:bldP spid="59416" grpId="0"/>
      <p:bldP spid="59417" grpId="0"/>
      <p:bldP spid="59418" grpId="0"/>
      <p:bldP spid="59419" grpId="0"/>
      <p:bldP spid="59420" grpId="0"/>
      <p:bldP spid="59421" grpId="0" animBg="1"/>
      <p:bldP spid="59422" grpId="0" animBg="1"/>
      <p:bldP spid="59423" grpId="0" animBg="1"/>
      <p:bldP spid="59424" grpId="0" animBg="1"/>
      <p:bldP spid="59425" grpId="0" animBg="1"/>
      <p:bldP spid="59426" grpId="0" animBg="1"/>
      <p:bldP spid="59427" grpId="0" animBg="1"/>
      <p:bldP spid="59428" grpId="0" animBg="1"/>
      <p:bldP spid="59429" grpId="0" animBg="1"/>
      <p:bldP spid="59430" grpId="0" animBg="1"/>
      <p:bldP spid="59431" grpId="0" animBg="1"/>
      <p:bldP spid="59432" grpId="0" animBg="1"/>
      <p:bldP spid="59433" grpId="0" animBg="1"/>
      <p:bldP spid="59434" grpId="0" animBg="1"/>
      <p:bldP spid="59435" grpId="0" animBg="1"/>
      <p:bldP spid="59436" grpId="0" animBg="1"/>
      <p:bldP spid="59437" grpId="0" animBg="1"/>
      <p:bldP spid="59438" grpId="0" animBg="1"/>
      <p:bldP spid="59439" grpId="0" animBg="1"/>
      <p:bldP spid="59440" grpId="0" animBg="1"/>
      <p:bldP spid="59441" grpId="0" animBg="1"/>
      <p:bldP spid="59442" grpId="0" animBg="1"/>
      <p:bldP spid="59443" grpId="0" animBg="1"/>
      <p:bldP spid="59444" grpId="0" animBg="1"/>
      <p:bldP spid="59445" grpId="0" animBg="1"/>
      <p:bldP spid="59446" grpId="0" animBg="1"/>
      <p:bldP spid="59447" grpId="0" animBg="1"/>
      <p:bldP spid="59448" grpId="0"/>
      <p:bldP spid="59449" grpId="0"/>
      <p:bldP spid="59450" grpId="0"/>
      <p:bldP spid="59451" grpId="0"/>
      <p:bldP spid="59452" grpId="0" animBg="1"/>
      <p:bldP spid="59453" grpId="0" animBg="1"/>
      <p:bldP spid="59454" grpId="0" animBg="1"/>
      <p:bldP spid="59458" grpId="0" animBg="1"/>
      <p:bldP spid="59459" grpId="0" animBg="1"/>
      <p:bldP spid="59460" grpId="0" animBg="1"/>
      <p:bldP spid="59461" grpId="0" animBg="1"/>
      <p:bldP spid="59462" grpId="0" animBg="1"/>
      <p:bldP spid="59463" grpId="0" animBg="1"/>
      <p:bldP spid="59464" grpId="0" animBg="1"/>
      <p:bldP spid="59465" grpId="0" animBg="1"/>
      <p:bldP spid="59466" grpId="0" animBg="1"/>
      <p:bldP spid="59467" grpId="0" animBg="1"/>
      <p:bldP spid="59468" grpId="0" animBg="1"/>
      <p:bldP spid="59469" grpId="0" animBg="1"/>
      <p:bldP spid="59470" grpId="0" animBg="1"/>
      <p:bldP spid="59471" grpId="0" animBg="1"/>
      <p:bldP spid="59472" grpId="0" animBg="1"/>
      <p:bldP spid="59473" grpId="0" animBg="1"/>
      <p:bldP spid="59474" grpId="0" animBg="1"/>
      <p:bldP spid="59475" grpId="0" animBg="1"/>
      <p:bldP spid="59476" grpId="0" animBg="1"/>
      <p:bldP spid="59477" grpId="0" animBg="1"/>
      <p:bldP spid="59478" grpId="0" animBg="1"/>
      <p:bldP spid="59479" grpId="0" animBg="1"/>
      <p:bldP spid="59480" grpId="0" animBg="1"/>
      <p:bldP spid="59481" grpId="0" animBg="1"/>
      <p:bldP spid="59482" grpId="0" animBg="1"/>
      <p:bldP spid="59483" grpId="0" animBg="1"/>
      <p:bldP spid="59484" grpId="0" animBg="1"/>
      <p:bldP spid="59485" grpId="0" animBg="1"/>
      <p:bldP spid="59486" grpId="0" animBg="1"/>
      <p:bldP spid="59487" grpId="0" animBg="1"/>
      <p:bldP spid="59488" grpId="0" animBg="1"/>
      <p:bldP spid="59489" grpId="0" animBg="1"/>
      <p:bldP spid="59490" grpId="0" animBg="1"/>
      <p:bldP spid="59491" grpId="0" animBg="1"/>
      <p:bldP spid="59492" grpId="0" animBg="1"/>
      <p:bldP spid="594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2"/>
          <p:cNvGrpSpPr>
            <a:grpSpLocks/>
          </p:cNvGrpSpPr>
          <p:nvPr/>
        </p:nvGrpSpPr>
        <p:grpSpPr bwMode="auto">
          <a:xfrm>
            <a:off x="2087563" y="152400"/>
            <a:ext cx="5437187" cy="800100"/>
            <a:chOff x="1315" y="96"/>
            <a:chExt cx="3425" cy="504"/>
          </a:xfrm>
        </p:grpSpPr>
        <p:sp>
          <p:nvSpPr>
            <p:cNvPr id="60419"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60420"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grpSp>
        <p:nvGrpSpPr>
          <p:cNvPr id="60421" name="Group 5"/>
          <p:cNvGrpSpPr>
            <a:grpSpLocks/>
          </p:cNvGrpSpPr>
          <p:nvPr/>
        </p:nvGrpSpPr>
        <p:grpSpPr bwMode="auto">
          <a:xfrm>
            <a:off x="323850" y="1052513"/>
            <a:ext cx="8569325" cy="3024187"/>
            <a:chOff x="204" y="663"/>
            <a:chExt cx="5398" cy="1905"/>
          </a:xfrm>
        </p:grpSpPr>
        <p:sp>
          <p:nvSpPr>
            <p:cNvPr id="60422" name="AutoShape 6"/>
            <p:cNvSpPr>
              <a:spLocks noChangeArrowheads="1"/>
            </p:cNvSpPr>
            <p:nvPr/>
          </p:nvSpPr>
          <p:spPr bwMode="auto">
            <a:xfrm>
              <a:off x="204" y="1321"/>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10 </a:t>
              </a:r>
            </a:p>
          </p:txBody>
        </p:sp>
        <p:sp>
          <p:nvSpPr>
            <p:cNvPr id="60423" name="AutoShape 7"/>
            <p:cNvSpPr>
              <a:spLocks noChangeArrowheads="1"/>
            </p:cNvSpPr>
            <p:nvPr/>
          </p:nvSpPr>
          <p:spPr bwMode="auto">
            <a:xfrm>
              <a:off x="567" y="663"/>
              <a:ext cx="5035" cy="522"/>
            </a:xfrm>
            <a:prstGeom prst="roundRect">
              <a:avLst>
                <a:gd name="adj" fmla="val 16667"/>
              </a:avLst>
            </a:prstGeom>
            <a:solidFill>
              <a:srgbClr val="6600CC"/>
            </a:solidFill>
            <a:ln w="12700">
              <a:solidFill>
                <a:schemeClr val="tx1"/>
              </a:solidFill>
              <a:round/>
              <a:headEnd type="none" w="sm" len="sm"/>
              <a:tailEnd type="none" w="sm" len="sm"/>
            </a:ln>
            <a:effectLst/>
          </p:spPr>
          <p:txBody>
            <a:bodyPr wrap="none" anchor="ctr"/>
            <a:lstStyle/>
            <a:p>
              <a:endParaRPr lang="en-US"/>
            </a:p>
          </p:txBody>
        </p:sp>
        <p:sp>
          <p:nvSpPr>
            <p:cNvPr id="60424" name="Rectangle 8"/>
            <p:cNvSpPr>
              <a:spLocks noChangeArrowheads="1"/>
            </p:cNvSpPr>
            <p:nvPr/>
          </p:nvSpPr>
          <p:spPr bwMode="auto">
            <a:xfrm>
              <a:off x="567" y="1072"/>
              <a:ext cx="5035" cy="521"/>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60425" name="Rectangle 9"/>
            <p:cNvSpPr>
              <a:spLocks noChangeArrowheads="1"/>
            </p:cNvSpPr>
            <p:nvPr/>
          </p:nvSpPr>
          <p:spPr bwMode="auto">
            <a:xfrm>
              <a:off x="567" y="1321"/>
              <a:ext cx="5035" cy="1247"/>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60426" name="Rectangle 10"/>
            <p:cNvSpPr>
              <a:spLocks noChangeArrowheads="1"/>
            </p:cNvSpPr>
            <p:nvPr/>
          </p:nvSpPr>
          <p:spPr bwMode="auto">
            <a:xfrm>
              <a:off x="61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7" name="Rectangle 11"/>
            <p:cNvSpPr>
              <a:spLocks noChangeArrowheads="1"/>
            </p:cNvSpPr>
            <p:nvPr/>
          </p:nvSpPr>
          <p:spPr bwMode="auto">
            <a:xfrm>
              <a:off x="1020"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8" name="Rectangle 12"/>
            <p:cNvSpPr>
              <a:spLocks noChangeArrowheads="1"/>
            </p:cNvSpPr>
            <p:nvPr/>
          </p:nvSpPr>
          <p:spPr bwMode="auto">
            <a:xfrm>
              <a:off x="145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9" name="Rectangle 13"/>
            <p:cNvSpPr>
              <a:spLocks noChangeArrowheads="1"/>
            </p:cNvSpPr>
            <p:nvPr/>
          </p:nvSpPr>
          <p:spPr bwMode="auto">
            <a:xfrm>
              <a:off x="204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0" name="Rectangle 14"/>
            <p:cNvSpPr>
              <a:spLocks noChangeArrowheads="1"/>
            </p:cNvSpPr>
            <p:nvPr/>
          </p:nvSpPr>
          <p:spPr bwMode="auto">
            <a:xfrm>
              <a:off x="272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1" name="Rectangle 15"/>
            <p:cNvSpPr>
              <a:spLocks noChangeArrowheads="1"/>
            </p:cNvSpPr>
            <p:nvPr/>
          </p:nvSpPr>
          <p:spPr bwMode="auto">
            <a:xfrm>
              <a:off x="340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2" name="Rectangle 16"/>
            <p:cNvSpPr>
              <a:spLocks noChangeArrowheads="1"/>
            </p:cNvSpPr>
            <p:nvPr/>
          </p:nvSpPr>
          <p:spPr bwMode="auto">
            <a:xfrm>
              <a:off x="433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33" name="Rectangle 17"/>
            <p:cNvSpPr>
              <a:spLocks noChangeArrowheads="1"/>
            </p:cNvSpPr>
            <p:nvPr/>
          </p:nvSpPr>
          <p:spPr bwMode="auto">
            <a:xfrm>
              <a:off x="4740"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34" name="Rectangle 18"/>
            <p:cNvSpPr>
              <a:spLocks noChangeArrowheads="1"/>
            </p:cNvSpPr>
            <p:nvPr/>
          </p:nvSpPr>
          <p:spPr bwMode="auto">
            <a:xfrm>
              <a:off x="517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35" name="Rectangle 19"/>
            <p:cNvSpPr>
              <a:spLocks noChangeArrowheads="1"/>
            </p:cNvSpPr>
            <p:nvPr/>
          </p:nvSpPr>
          <p:spPr bwMode="auto">
            <a:xfrm>
              <a:off x="725" y="731"/>
              <a:ext cx="545"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Input</a:t>
              </a:r>
            </a:p>
          </p:txBody>
        </p:sp>
        <p:sp>
          <p:nvSpPr>
            <p:cNvPr id="60436" name="Rectangle 20"/>
            <p:cNvSpPr>
              <a:spLocks noChangeArrowheads="1"/>
            </p:cNvSpPr>
            <p:nvPr/>
          </p:nvSpPr>
          <p:spPr bwMode="auto">
            <a:xfrm>
              <a:off x="1451" y="731"/>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Bias</a:t>
              </a:r>
            </a:p>
          </p:txBody>
        </p:sp>
        <p:sp>
          <p:nvSpPr>
            <p:cNvPr id="60437" name="Rectangle 21"/>
            <p:cNvSpPr>
              <a:spLocks noChangeArrowheads="1"/>
            </p:cNvSpPr>
            <p:nvPr/>
          </p:nvSpPr>
          <p:spPr bwMode="auto">
            <a:xfrm>
              <a:off x="2041" y="1048"/>
              <a:ext cx="364"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r>
                <a:rPr lang="en-US" sz="2400" b="1" baseline="-25000">
                  <a:effectLst>
                    <a:outerShdw blurRad="38100" dist="38100" dir="2700000" algn="tl">
                      <a:srgbClr val="FFFFFF"/>
                    </a:outerShdw>
                  </a:effectLst>
                  <a:latin typeface="Arial" charset="0"/>
                </a:rPr>
                <a:t>in</a:t>
              </a:r>
            </a:p>
          </p:txBody>
        </p:sp>
        <p:sp>
          <p:nvSpPr>
            <p:cNvPr id="60438" name="Rectangle 22"/>
            <p:cNvSpPr>
              <a:spLocks noChangeArrowheads="1"/>
            </p:cNvSpPr>
            <p:nvPr/>
          </p:nvSpPr>
          <p:spPr bwMode="auto">
            <a:xfrm>
              <a:off x="2721" y="1048"/>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p>
          </p:txBody>
        </p:sp>
        <p:sp>
          <p:nvSpPr>
            <p:cNvPr id="60439" name="Rectangle 23"/>
            <p:cNvSpPr>
              <a:spLocks noChangeArrowheads="1"/>
            </p:cNvSpPr>
            <p:nvPr/>
          </p:nvSpPr>
          <p:spPr bwMode="auto">
            <a:xfrm>
              <a:off x="3402" y="1048"/>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t</a:t>
              </a:r>
            </a:p>
          </p:txBody>
        </p:sp>
        <p:sp>
          <p:nvSpPr>
            <p:cNvPr id="60440" name="Rectangle 24"/>
            <p:cNvSpPr>
              <a:spLocks noChangeArrowheads="1"/>
            </p:cNvSpPr>
            <p:nvPr/>
          </p:nvSpPr>
          <p:spPr bwMode="auto">
            <a:xfrm>
              <a:off x="612"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1</a:t>
              </a:r>
            </a:p>
          </p:txBody>
        </p:sp>
        <p:sp>
          <p:nvSpPr>
            <p:cNvPr id="60441" name="Rectangle 25"/>
            <p:cNvSpPr>
              <a:spLocks noChangeArrowheads="1"/>
            </p:cNvSpPr>
            <p:nvPr/>
          </p:nvSpPr>
          <p:spPr bwMode="auto">
            <a:xfrm>
              <a:off x="1020"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2</a:t>
              </a:r>
            </a:p>
          </p:txBody>
        </p:sp>
        <p:sp>
          <p:nvSpPr>
            <p:cNvPr id="60442" name="Rectangle 26"/>
            <p:cNvSpPr>
              <a:spLocks noChangeArrowheads="1"/>
            </p:cNvSpPr>
            <p:nvPr/>
          </p:nvSpPr>
          <p:spPr bwMode="auto">
            <a:xfrm>
              <a:off x="4332"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1</a:t>
              </a:r>
            </a:p>
          </p:txBody>
        </p:sp>
        <p:sp>
          <p:nvSpPr>
            <p:cNvPr id="60443" name="Rectangle 27"/>
            <p:cNvSpPr>
              <a:spLocks noChangeArrowheads="1"/>
            </p:cNvSpPr>
            <p:nvPr/>
          </p:nvSpPr>
          <p:spPr bwMode="auto">
            <a:xfrm>
              <a:off x="4740"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2</a:t>
              </a:r>
            </a:p>
          </p:txBody>
        </p:sp>
        <p:sp>
          <p:nvSpPr>
            <p:cNvPr id="60444" name="Rectangle 28"/>
            <p:cNvSpPr>
              <a:spLocks noChangeArrowheads="1"/>
            </p:cNvSpPr>
            <p:nvPr/>
          </p:nvSpPr>
          <p:spPr bwMode="auto">
            <a:xfrm>
              <a:off x="5171"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a:t>
              </a:r>
            </a:p>
          </p:txBody>
        </p:sp>
        <p:sp>
          <p:nvSpPr>
            <p:cNvPr id="60445" name="Rectangle 29"/>
            <p:cNvSpPr>
              <a:spLocks noChangeArrowheads="1"/>
            </p:cNvSpPr>
            <p:nvPr/>
          </p:nvSpPr>
          <p:spPr bwMode="auto">
            <a:xfrm>
              <a:off x="61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46" name="Rectangle 30"/>
            <p:cNvSpPr>
              <a:spLocks noChangeArrowheads="1"/>
            </p:cNvSpPr>
            <p:nvPr/>
          </p:nvSpPr>
          <p:spPr bwMode="auto">
            <a:xfrm>
              <a:off x="1020"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47" name="Rectangle 31"/>
            <p:cNvSpPr>
              <a:spLocks noChangeArrowheads="1"/>
            </p:cNvSpPr>
            <p:nvPr/>
          </p:nvSpPr>
          <p:spPr bwMode="auto">
            <a:xfrm>
              <a:off x="145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48" name="Rectangle 32"/>
            <p:cNvSpPr>
              <a:spLocks noChangeArrowheads="1"/>
            </p:cNvSpPr>
            <p:nvPr/>
          </p:nvSpPr>
          <p:spPr bwMode="auto">
            <a:xfrm>
              <a:off x="204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49" name="Rectangle 33"/>
            <p:cNvSpPr>
              <a:spLocks noChangeArrowheads="1"/>
            </p:cNvSpPr>
            <p:nvPr/>
          </p:nvSpPr>
          <p:spPr bwMode="auto">
            <a:xfrm>
              <a:off x="272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0" name="Rectangle 34"/>
            <p:cNvSpPr>
              <a:spLocks noChangeArrowheads="1"/>
            </p:cNvSpPr>
            <p:nvPr/>
          </p:nvSpPr>
          <p:spPr bwMode="auto">
            <a:xfrm>
              <a:off x="340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1" name="Rectangle 35"/>
            <p:cNvSpPr>
              <a:spLocks noChangeArrowheads="1"/>
            </p:cNvSpPr>
            <p:nvPr/>
          </p:nvSpPr>
          <p:spPr bwMode="auto">
            <a:xfrm>
              <a:off x="433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52" name="Rectangle 36"/>
            <p:cNvSpPr>
              <a:spLocks noChangeArrowheads="1"/>
            </p:cNvSpPr>
            <p:nvPr/>
          </p:nvSpPr>
          <p:spPr bwMode="auto">
            <a:xfrm>
              <a:off x="4740"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53" name="Rectangle 37"/>
            <p:cNvSpPr>
              <a:spLocks noChangeArrowheads="1"/>
            </p:cNvSpPr>
            <p:nvPr/>
          </p:nvSpPr>
          <p:spPr bwMode="auto">
            <a:xfrm>
              <a:off x="517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54" name="Rectangle 38"/>
            <p:cNvSpPr>
              <a:spLocks noChangeArrowheads="1"/>
            </p:cNvSpPr>
            <p:nvPr/>
          </p:nvSpPr>
          <p:spPr bwMode="auto">
            <a:xfrm>
              <a:off x="61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55" name="Rectangle 39"/>
            <p:cNvSpPr>
              <a:spLocks noChangeArrowheads="1"/>
            </p:cNvSpPr>
            <p:nvPr/>
          </p:nvSpPr>
          <p:spPr bwMode="auto">
            <a:xfrm>
              <a:off x="1020"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6" name="Rectangle 40"/>
            <p:cNvSpPr>
              <a:spLocks noChangeArrowheads="1"/>
            </p:cNvSpPr>
            <p:nvPr/>
          </p:nvSpPr>
          <p:spPr bwMode="auto">
            <a:xfrm>
              <a:off x="145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7" name="Rectangle 41"/>
            <p:cNvSpPr>
              <a:spLocks noChangeArrowheads="1"/>
            </p:cNvSpPr>
            <p:nvPr/>
          </p:nvSpPr>
          <p:spPr bwMode="auto">
            <a:xfrm>
              <a:off x="204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8" name="Rectangle 42"/>
            <p:cNvSpPr>
              <a:spLocks noChangeArrowheads="1"/>
            </p:cNvSpPr>
            <p:nvPr/>
          </p:nvSpPr>
          <p:spPr bwMode="auto">
            <a:xfrm>
              <a:off x="272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9" name="Rectangle 43"/>
            <p:cNvSpPr>
              <a:spLocks noChangeArrowheads="1"/>
            </p:cNvSpPr>
            <p:nvPr/>
          </p:nvSpPr>
          <p:spPr bwMode="auto">
            <a:xfrm>
              <a:off x="340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0" name="Rectangle 44"/>
            <p:cNvSpPr>
              <a:spLocks noChangeArrowheads="1"/>
            </p:cNvSpPr>
            <p:nvPr/>
          </p:nvSpPr>
          <p:spPr bwMode="auto">
            <a:xfrm>
              <a:off x="433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61" name="Rectangle 45"/>
            <p:cNvSpPr>
              <a:spLocks noChangeArrowheads="1"/>
            </p:cNvSpPr>
            <p:nvPr/>
          </p:nvSpPr>
          <p:spPr bwMode="auto">
            <a:xfrm>
              <a:off x="4740"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62" name="Rectangle 46"/>
            <p:cNvSpPr>
              <a:spLocks noChangeArrowheads="1"/>
            </p:cNvSpPr>
            <p:nvPr/>
          </p:nvSpPr>
          <p:spPr bwMode="auto">
            <a:xfrm>
              <a:off x="517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63" name="Rectangle 47"/>
            <p:cNvSpPr>
              <a:spLocks noChangeArrowheads="1"/>
            </p:cNvSpPr>
            <p:nvPr/>
          </p:nvSpPr>
          <p:spPr bwMode="auto">
            <a:xfrm>
              <a:off x="61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64" name="Rectangle 48"/>
            <p:cNvSpPr>
              <a:spLocks noChangeArrowheads="1"/>
            </p:cNvSpPr>
            <p:nvPr/>
          </p:nvSpPr>
          <p:spPr bwMode="auto">
            <a:xfrm>
              <a:off x="1020"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65" name="Rectangle 49"/>
            <p:cNvSpPr>
              <a:spLocks noChangeArrowheads="1"/>
            </p:cNvSpPr>
            <p:nvPr/>
          </p:nvSpPr>
          <p:spPr bwMode="auto">
            <a:xfrm>
              <a:off x="145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6" name="Rectangle 50"/>
            <p:cNvSpPr>
              <a:spLocks noChangeArrowheads="1"/>
            </p:cNvSpPr>
            <p:nvPr/>
          </p:nvSpPr>
          <p:spPr bwMode="auto">
            <a:xfrm>
              <a:off x="204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67" name="Rectangle 51"/>
            <p:cNvSpPr>
              <a:spLocks noChangeArrowheads="1"/>
            </p:cNvSpPr>
            <p:nvPr/>
          </p:nvSpPr>
          <p:spPr bwMode="auto">
            <a:xfrm>
              <a:off x="272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8" name="Rectangle 52"/>
            <p:cNvSpPr>
              <a:spLocks noChangeArrowheads="1"/>
            </p:cNvSpPr>
            <p:nvPr/>
          </p:nvSpPr>
          <p:spPr bwMode="auto">
            <a:xfrm>
              <a:off x="340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9" name="Rectangle 53"/>
            <p:cNvSpPr>
              <a:spLocks noChangeArrowheads="1"/>
            </p:cNvSpPr>
            <p:nvPr/>
          </p:nvSpPr>
          <p:spPr bwMode="auto">
            <a:xfrm>
              <a:off x="433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70" name="Rectangle 54"/>
            <p:cNvSpPr>
              <a:spLocks noChangeArrowheads="1"/>
            </p:cNvSpPr>
            <p:nvPr/>
          </p:nvSpPr>
          <p:spPr bwMode="auto">
            <a:xfrm>
              <a:off x="4740"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71" name="Rectangle 55"/>
            <p:cNvSpPr>
              <a:spLocks noChangeArrowheads="1"/>
            </p:cNvSpPr>
            <p:nvPr/>
          </p:nvSpPr>
          <p:spPr bwMode="auto">
            <a:xfrm>
              <a:off x="517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72" name="Rectangle 56"/>
            <p:cNvSpPr>
              <a:spLocks noChangeArrowheads="1"/>
            </p:cNvSpPr>
            <p:nvPr/>
          </p:nvSpPr>
          <p:spPr bwMode="auto">
            <a:xfrm>
              <a:off x="1973" y="732"/>
              <a:ext cx="545" cy="250"/>
            </a:xfrm>
            <a:prstGeom prst="rect">
              <a:avLst/>
            </a:prstGeom>
            <a:noFill/>
            <a:ln w="12700">
              <a:noFill/>
              <a:miter lim="800000"/>
              <a:headEnd type="none" w="sm" len="sm"/>
              <a:tailEnd type="none" w="sm" len="sm"/>
            </a:ln>
            <a:effectLst/>
          </p:spPr>
          <p:txBody>
            <a:bodyPr wrap="none" anchor="ctr"/>
            <a:lstStyle/>
            <a:p>
              <a:r>
                <a:rPr lang="en-US" b="1">
                  <a:effectLst>
                    <a:outerShdw blurRad="38100" dist="38100" dir="2700000" algn="tl">
                      <a:srgbClr val="FFFFFF"/>
                    </a:outerShdw>
                  </a:effectLst>
                  <a:latin typeface="Arial" charset="0"/>
                </a:rPr>
                <a:t>Net </a:t>
              </a:r>
            </a:p>
            <a:p>
              <a:r>
                <a:rPr lang="en-US" b="1">
                  <a:effectLst>
                    <a:outerShdw blurRad="38100" dist="38100" dir="2700000" algn="tl">
                      <a:srgbClr val="FFFFFF"/>
                    </a:outerShdw>
                  </a:effectLst>
                  <a:latin typeface="Arial" charset="0"/>
                </a:rPr>
                <a:t>Input</a:t>
              </a:r>
            </a:p>
          </p:txBody>
        </p:sp>
        <p:sp>
          <p:nvSpPr>
            <p:cNvPr id="60473" name="Rectangle 57"/>
            <p:cNvSpPr>
              <a:spLocks noChangeArrowheads="1"/>
            </p:cNvSpPr>
            <p:nvPr/>
          </p:nvSpPr>
          <p:spPr bwMode="auto">
            <a:xfrm>
              <a:off x="2607"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Output</a:t>
              </a:r>
            </a:p>
          </p:txBody>
        </p:sp>
        <p:sp>
          <p:nvSpPr>
            <p:cNvPr id="60474" name="Rectangle 58"/>
            <p:cNvSpPr>
              <a:spLocks noChangeArrowheads="1"/>
            </p:cNvSpPr>
            <p:nvPr/>
          </p:nvSpPr>
          <p:spPr bwMode="auto">
            <a:xfrm>
              <a:off x="3288"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Target</a:t>
              </a:r>
            </a:p>
          </p:txBody>
        </p:sp>
        <p:sp>
          <p:nvSpPr>
            <p:cNvPr id="60475" name="Rectangle 59"/>
            <p:cNvSpPr>
              <a:spLocks noChangeArrowheads="1"/>
            </p:cNvSpPr>
            <p:nvPr/>
          </p:nvSpPr>
          <p:spPr bwMode="auto">
            <a:xfrm>
              <a:off x="4580"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Weights</a:t>
              </a:r>
            </a:p>
          </p:txBody>
        </p:sp>
      </p:grpSp>
      <p:sp>
        <p:nvSpPr>
          <p:cNvPr id="60476" name="Text Box 60"/>
          <p:cNvSpPr txBox="1">
            <a:spLocks noChangeArrowheads="1"/>
          </p:cNvSpPr>
          <p:nvPr/>
        </p:nvSpPr>
        <p:spPr bwMode="auto">
          <a:xfrm>
            <a:off x="468313" y="4473575"/>
            <a:ext cx="7745412" cy="822325"/>
          </a:xfrm>
          <a:prstGeom prst="rect">
            <a:avLst/>
          </a:prstGeom>
          <a:noFill/>
          <a:ln w="12700">
            <a:noFill/>
            <a:miter lim="800000"/>
            <a:headEnd type="none" w="sm" len="sm"/>
            <a:tailEnd type="none" w="sm" len="sm"/>
          </a:ln>
          <a:effectLst/>
        </p:spPr>
        <p:txBody>
          <a:bodyPr wrap="none">
            <a:spAutoFit/>
          </a:bodyPr>
          <a:lstStyle/>
          <a:p>
            <a:pPr algn="l"/>
            <a:r>
              <a:rPr lang="en-US" sz="2400" b="1">
                <a:effectLst>
                  <a:outerShdw blurRad="38100" dist="38100" dir="2700000" algn="tl">
                    <a:srgbClr val="FFFFFF"/>
                  </a:outerShdw>
                </a:effectLst>
                <a:latin typeface="Arial" charset="0"/>
              </a:rPr>
              <a:t>Thus the positive response is given by all the points</a:t>
            </a:r>
          </a:p>
          <a:p>
            <a:pPr algn="l"/>
            <a:r>
              <a:rPr lang="en-US" sz="2400" b="1">
                <a:effectLst>
                  <a:outerShdw blurRad="38100" dist="38100" dir="2700000" algn="tl">
                    <a:srgbClr val="FFFFFF"/>
                  </a:outerShdw>
                </a:effectLst>
                <a:latin typeface="Arial" charset="0"/>
              </a:rPr>
              <a:t>such that</a:t>
            </a:r>
          </a:p>
        </p:txBody>
      </p:sp>
      <p:sp>
        <p:nvSpPr>
          <p:cNvPr id="60477" name="Text Box 61"/>
          <p:cNvSpPr txBox="1">
            <a:spLocks noChangeArrowheads="1"/>
          </p:cNvSpPr>
          <p:nvPr/>
        </p:nvSpPr>
        <p:spPr bwMode="auto">
          <a:xfrm>
            <a:off x="468313" y="5667375"/>
            <a:ext cx="7696200" cy="822325"/>
          </a:xfrm>
          <a:prstGeom prst="rect">
            <a:avLst/>
          </a:prstGeom>
          <a:noFill/>
          <a:ln w="12700">
            <a:noFill/>
            <a:miter lim="800000"/>
            <a:headEnd type="none" w="sm" len="sm"/>
            <a:tailEnd type="none" w="sm" len="sm"/>
          </a:ln>
          <a:effectLst/>
        </p:spPr>
        <p:txBody>
          <a:bodyPr wrap="none">
            <a:spAutoFit/>
          </a:bodyPr>
          <a:lstStyle/>
          <a:p>
            <a:pPr algn="l"/>
            <a:r>
              <a:rPr lang="en-US" sz="2400" b="1">
                <a:effectLst>
                  <a:outerShdw blurRad="38100" dist="38100" dir="2700000" algn="tl">
                    <a:srgbClr val="FFFFFF"/>
                  </a:outerShdw>
                </a:effectLst>
                <a:latin typeface="Arial" charset="0"/>
              </a:rPr>
              <a:t>And the negative response is given by all the points</a:t>
            </a:r>
          </a:p>
          <a:p>
            <a:pPr algn="l"/>
            <a:r>
              <a:rPr lang="en-US" sz="2400" b="1">
                <a:effectLst>
                  <a:outerShdw blurRad="38100" dist="38100" dir="2700000" algn="tl">
                    <a:srgbClr val="FFFFFF"/>
                  </a:outerShdw>
                </a:effectLst>
                <a:latin typeface="Arial" charset="0"/>
              </a:rPr>
              <a:t>such that</a:t>
            </a:r>
          </a:p>
        </p:txBody>
      </p:sp>
      <p:graphicFrame>
        <p:nvGraphicFramePr>
          <p:cNvPr id="60478" name="Object 62"/>
          <p:cNvGraphicFramePr>
            <a:graphicFrameLocks noChangeAspect="1"/>
          </p:cNvGraphicFramePr>
          <p:nvPr>
            <p:ph sz="half" idx="1"/>
          </p:nvPr>
        </p:nvGraphicFramePr>
        <p:xfrm>
          <a:off x="2700338" y="6184900"/>
          <a:ext cx="2916237" cy="515938"/>
        </p:xfrm>
        <a:graphic>
          <a:graphicData uri="http://schemas.openxmlformats.org/presentationml/2006/ole">
            <p:oleObj spid="_x0000_s60478" name="Equation" r:id="rId3" imgW="1218960" imgH="215640" progId="Equation.3">
              <p:embed/>
            </p:oleObj>
          </a:graphicData>
        </a:graphic>
      </p:graphicFrame>
      <p:graphicFrame>
        <p:nvGraphicFramePr>
          <p:cNvPr id="60479" name="Object 63"/>
          <p:cNvGraphicFramePr>
            <a:graphicFrameLocks noChangeAspect="1"/>
          </p:cNvGraphicFramePr>
          <p:nvPr>
            <p:ph sz="half" idx="2"/>
          </p:nvPr>
        </p:nvGraphicFramePr>
        <p:xfrm>
          <a:off x="2805113" y="5016500"/>
          <a:ext cx="2752725" cy="500063"/>
        </p:xfrm>
        <a:graphic>
          <a:graphicData uri="http://schemas.openxmlformats.org/presentationml/2006/ole">
            <p:oleObj spid="_x0000_s60479" name="Equation" r:id="rId4" imgW="1143000" imgH="215640" progId="Equation.3">
              <p:embed/>
            </p:oleObj>
          </a:graphicData>
        </a:graphic>
      </p:graphicFrame>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ppt_x"/>
                                          </p:val>
                                        </p:tav>
                                        <p:tav tm="100000">
                                          <p:val>
                                            <p:strVal val="#ppt_x"/>
                                          </p:val>
                                        </p:tav>
                                      </p:tavLst>
                                    </p:anim>
                                    <p:anim calcmode="lin" valueType="num">
                                      <p:cBhvr additive="base">
                                        <p:cTn id="8"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0421"/>
                                        </p:tgtEl>
                                        <p:attrNameLst>
                                          <p:attrName>style.visibility</p:attrName>
                                        </p:attrNameLst>
                                      </p:cBhvr>
                                      <p:to>
                                        <p:strVal val="visible"/>
                                      </p:to>
                                    </p:set>
                                    <p:animEffect transition="in" filter="dissolve">
                                      <p:cBhvr>
                                        <p:cTn id="13" dur="500"/>
                                        <p:tgtEl>
                                          <p:spTgt spid="6042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0476"/>
                                        </p:tgtEl>
                                        <p:attrNameLst>
                                          <p:attrName>style.visibility</p:attrName>
                                        </p:attrNameLst>
                                      </p:cBhvr>
                                      <p:to>
                                        <p:strVal val="visible"/>
                                      </p:to>
                                    </p:set>
                                    <p:animEffect transition="in" filter="dissolve">
                                      <p:cBhvr>
                                        <p:cTn id="18" dur="500"/>
                                        <p:tgtEl>
                                          <p:spTgt spid="6047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0479"/>
                                        </p:tgtEl>
                                        <p:attrNameLst>
                                          <p:attrName>style.visibility</p:attrName>
                                        </p:attrNameLst>
                                      </p:cBhvr>
                                      <p:to>
                                        <p:strVal val="visible"/>
                                      </p:to>
                                    </p:set>
                                    <p:animEffect transition="in" filter="dissolve">
                                      <p:cBhvr>
                                        <p:cTn id="23" dur="500"/>
                                        <p:tgtEl>
                                          <p:spTgt spid="6047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60477"/>
                                        </p:tgtEl>
                                        <p:attrNameLst>
                                          <p:attrName>style.visibility</p:attrName>
                                        </p:attrNameLst>
                                      </p:cBhvr>
                                      <p:to>
                                        <p:strVal val="visible"/>
                                      </p:to>
                                    </p:set>
                                    <p:animEffect transition="in" filter="dissolve">
                                      <p:cBhvr>
                                        <p:cTn id="28" dur="500"/>
                                        <p:tgtEl>
                                          <p:spTgt spid="60477"/>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60478"/>
                                        </p:tgtEl>
                                        <p:attrNameLst>
                                          <p:attrName>style.visibility</p:attrName>
                                        </p:attrNameLst>
                                      </p:cBhvr>
                                      <p:to>
                                        <p:strVal val="visible"/>
                                      </p:to>
                                    </p:set>
                                    <p:animEffect transition="in" filter="dissolve">
                                      <p:cBhvr>
                                        <p:cTn id="33" dur="500"/>
                                        <p:tgtEl>
                                          <p:spTgt spid="60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76" grpId="0"/>
      <p:bldP spid="604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body" idx="1"/>
          </p:nvPr>
        </p:nvSpPr>
        <p:spPr>
          <a:xfrm>
            <a:off x="0" y="838200"/>
            <a:ext cx="9144000" cy="6019800"/>
          </a:xfrm>
        </p:spPr>
        <p:txBody>
          <a:bodyPr/>
          <a:lstStyle/>
          <a:p>
            <a:pPr>
              <a:lnSpc>
                <a:spcPct val="80000"/>
              </a:lnSpc>
            </a:pPr>
            <a:r>
              <a:rPr lang="en-US" sz="2800" dirty="0">
                <a:latin typeface="Tahoma" pitchFamily="34" charset="0"/>
              </a:rPr>
              <a:t>We note that the output of the </a:t>
            </a:r>
            <a:r>
              <a:rPr lang="en-US" sz="2800" dirty="0" err="1">
                <a:latin typeface="Tahoma" pitchFamily="34" charset="0"/>
              </a:rPr>
              <a:t>Perceptron</a:t>
            </a:r>
            <a:r>
              <a:rPr lang="en-US" sz="2800" dirty="0">
                <a:latin typeface="Tahoma" pitchFamily="34" charset="0"/>
              </a:rPr>
              <a:t> is 1(positive), if the net input ‘y</a:t>
            </a:r>
            <a:r>
              <a:rPr lang="en-US" sz="2000" dirty="0">
                <a:latin typeface="Tahoma" pitchFamily="34" charset="0"/>
              </a:rPr>
              <a:t>in</a:t>
            </a:r>
            <a:r>
              <a:rPr lang="en-US" sz="2800" dirty="0">
                <a:latin typeface="Tahoma" pitchFamily="34" charset="0"/>
              </a:rPr>
              <a:t>’ is greater than </a:t>
            </a:r>
            <a:r>
              <a:rPr lang="en-US" sz="2800" dirty="0">
                <a:latin typeface="Symbol" pitchFamily="18" charset="2"/>
              </a:rPr>
              <a:t>q</a:t>
            </a:r>
            <a:r>
              <a:rPr lang="en-US" sz="2800" dirty="0">
                <a:latin typeface="Tahoma" pitchFamily="34" charset="0"/>
              </a:rPr>
              <a:t>.</a:t>
            </a:r>
          </a:p>
          <a:p>
            <a:pPr>
              <a:lnSpc>
                <a:spcPct val="80000"/>
              </a:lnSpc>
            </a:pPr>
            <a:r>
              <a:rPr lang="en-US" sz="2800" dirty="0">
                <a:latin typeface="Tahoma" pitchFamily="34" charset="0"/>
              </a:rPr>
              <a:t>Also that the output is -1(negative), if the net input ‘y</a:t>
            </a:r>
            <a:r>
              <a:rPr lang="en-US" sz="2000" dirty="0">
                <a:latin typeface="Tahoma" pitchFamily="34" charset="0"/>
              </a:rPr>
              <a:t>in</a:t>
            </a:r>
            <a:r>
              <a:rPr lang="en-US" sz="2800" dirty="0">
                <a:latin typeface="Tahoma" pitchFamily="34" charset="0"/>
              </a:rPr>
              <a:t>’ is less than –</a:t>
            </a:r>
            <a:r>
              <a:rPr lang="en-US" sz="2800" dirty="0">
                <a:latin typeface="Symbol" pitchFamily="18" charset="2"/>
              </a:rPr>
              <a:t>q</a:t>
            </a:r>
            <a:r>
              <a:rPr lang="en-US" sz="2800" dirty="0">
                <a:latin typeface="Tahoma" pitchFamily="34" charset="0"/>
              </a:rPr>
              <a:t>.</a:t>
            </a:r>
          </a:p>
          <a:p>
            <a:pPr>
              <a:lnSpc>
                <a:spcPct val="80000"/>
              </a:lnSpc>
            </a:pPr>
            <a:r>
              <a:rPr lang="en-US" sz="2800" dirty="0">
                <a:latin typeface="Tahoma" pitchFamily="34" charset="0"/>
              </a:rPr>
              <a:t>We also know that</a:t>
            </a:r>
          </a:p>
          <a:p>
            <a:pPr>
              <a:lnSpc>
                <a:spcPct val="80000"/>
              </a:lnSpc>
              <a:buFontTx/>
              <a:buNone/>
            </a:pPr>
            <a:r>
              <a:rPr lang="en-US" sz="2800" dirty="0">
                <a:latin typeface="Tahoma" pitchFamily="34" charset="0"/>
              </a:rPr>
              <a:t>		y</a:t>
            </a:r>
            <a:r>
              <a:rPr lang="en-US" sz="2000" dirty="0">
                <a:latin typeface="Tahoma" pitchFamily="34" charset="0"/>
              </a:rPr>
              <a:t>in</a:t>
            </a:r>
            <a:r>
              <a:rPr lang="en-US" sz="2800" dirty="0">
                <a:latin typeface="Tahoma" pitchFamily="34" charset="0"/>
              </a:rPr>
              <a:t> = b + x1*w1 + x2*w2</a:t>
            </a:r>
          </a:p>
          <a:p>
            <a:pPr>
              <a:lnSpc>
                <a:spcPct val="80000"/>
              </a:lnSpc>
              <a:buFontTx/>
              <a:buNone/>
            </a:pPr>
            <a:r>
              <a:rPr lang="en-US" sz="2800" dirty="0">
                <a:latin typeface="Tahoma" pitchFamily="34" charset="0"/>
              </a:rPr>
              <a:t>	in this case</a:t>
            </a:r>
          </a:p>
          <a:p>
            <a:pPr>
              <a:lnSpc>
                <a:spcPct val="80000"/>
              </a:lnSpc>
            </a:pPr>
            <a:r>
              <a:rPr lang="en-US" sz="2800" dirty="0">
                <a:latin typeface="Tahoma" pitchFamily="34" charset="0"/>
              </a:rPr>
              <a:t>Thus we have</a:t>
            </a:r>
          </a:p>
          <a:p>
            <a:pPr>
              <a:lnSpc>
                <a:spcPct val="80000"/>
              </a:lnSpc>
              <a:buFontTx/>
              <a:buNone/>
            </a:pPr>
            <a:r>
              <a:rPr lang="en-US" sz="2800" dirty="0">
                <a:latin typeface="Tahoma" pitchFamily="34" charset="0"/>
              </a:rPr>
              <a:t>		2*x1 + 3*x2 – 4 &gt; 0.2		(+</a:t>
            </a:r>
            <a:r>
              <a:rPr lang="en-US" sz="2800" dirty="0" err="1">
                <a:latin typeface="Tahoma" pitchFamily="34" charset="0"/>
              </a:rPr>
              <a:t>ve</a:t>
            </a:r>
            <a:r>
              <a:rPr lang="en-US" sz="2800" dirty="0">
                <a:latin typeface="Tahoma" pitchFamily="34" charset="0"/>
              </a:rPr>
              <a:t> output)</a:t>
            </a:r>
          </a:p>
          <a:p>
            <a:pPr>
              <a:lnSpc>
                <a:spcPct val="80000"/>
              </a:lnSpc>
              <a:buFontTx/>
              <a:buNone/>
            </a:pPr>
            <a:r>
              <a:rPr lang="en-US" sz="2800" dirty="0">
                <a:latin typeface="Tahoma" pitchFamily="34" charset="0"/>
              </a:rPr>
              <a:t>		2*x1 + 3*x2 – 4 &lt; -0.2	(-</a:t>
            </a:r>
            <a:r>
              <a:rPr lang="en-US" sz="2800" dirty="0" err="1">
                <a:latin typeface="Tahoma" pitchFamily="34" charset="0"/>
              </a:rPr>
              <a:t>ve</a:t>
            </a:r>
            <a:r>
              <a:rPr lang="en-US" sz="2800" dirty="0">
                <a:latin typeface="Tahoma" pitchFamily="34" charset="0"/>
              </a:rPr>
              <a:t> output)</a:t>
            </a:r>
          </a:p>
          <a:p>
            <a:pPr>
              <a:lnSpc>
                <a:spcPct val="80000"/>
              </a:lnSpc>
            </a:pPr>
            <a:r>
              <a:rPr lang="en-US" sz="2800" dirty="0">
                <a:latin typeface="Tahoma" pitchFamily="34" charset="0"/>
              </a:rPr>
              <a:t>Removing the inequalities and simplifying them gives us the following two equations:</a:t>
            </a:r>
          </a:p>
          <a:p>
            <a:pPr>
              <a:lnSpc>
                <a:spcPct val="80000"/>
              </a:lnSpc>
              <a:buFontTx/>
              <a:buNone/>
            </a:pPr>
            <a:r>
              <a:rPr lang="en-US" sz="2800" dirty="0">
                <a:latin typeface="Tahoma" pitchFamily="34" charset="0"/>
              </a:rPr>
              <a:t>		2*x1 + 3*x2 = 4.2</a:t>
            </a:r>
          </a:p>
          <a:p>
            <a:pPr>
              <a:lnSpc>
                <a:spcPct val="80000"/>
              </a:lnSpc>
              <a:buFontTx/>
              <a:buNone/>
            </a:pPr>
            <a:r>
              <a:rPr lang="en-US" sz="2800" dirty="0">
                <a:latin typeface="Tahoma" pitchFamily="34" charset="0"/>
              </a:rPr>
              <a:t>		2*x1 + 3*x2 = 3.8</a:t>
            </a:r>
          </a:p>
        </p:txBody>
      </p:sp>
      <p:sp>
        <p:nvSpPr>
          <p:cNvPr id="68612" name="WordArt 4"/>
          <p:cNvSpPr>
            <a:spLocks noChangeArrowheads="1" noChangeShapeType="1" noTextEdit="1"/>
          </p:cNvSpPr>
          <p:nvPr/>
        </p:nvSpPr>
        <p:spPr bwMode="auto">
          <a:xfrm>
            <a:off x="1295400" y="76200"/>
            <a:ext cx="3924300"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Decision Boundaries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0" y="838200"/>
            <a:ext cx="9144000" cy="6019800"/>
          </a:xfrm>
        </p:spPr>
        <p:txBody>
          <a:bodyPr/>
          <a:lstStyle/>
          <a:p>
            <a:r>
              <a:rPr lang="en-US" sz="2800">
                <a:latin typeface="Tahoma" pitchFamily="34" charset="0"/>
              </a:rPr>
              <a:t>These two equations are equations of straight lines in x1,x2-plane.</a:t>
            </a:r>
          </a:p>
          <a:p>
            <a:r>
              <a:rPr lang="en-US" sz="2800">
                <a:latin typeface="Tahoma" pitchFamily="34" charset="0"/>
              </a:rPr>
              <a:t>These lines geometrically separate out the input training data into two classes. </a:t>
            </a:r>
          </a:p>
          <a:p>
            <a:r>
              <a:rPr lang="en-US" sz="2800">
                <a:latin typeface="Tahoma" pitchFamily="34" charset="0"/>
              </a:rPr>
              <a:t>Hence they serve as acting like decision boundaries.</a:t>
            </a:r>
          </a:p>
          <a:p>
            <a:r>
              <a:rPr lang="en-US" sz="2800">
                <a:latin typeface="Tahoma" pitchFamily="34" charset="0"/>
              </a:rPr>
              <a:t>The two lines have the same slope, but their y-intercepts are different. So essentially, we have two parallel straight lines acting line decision boundaries for out input data.</a:t>
            </a:r>
          </a:p>
          <a:p>
            <a:r>
              <a:rPr lang="en-US" sz="2800">
                <a:latin typeface="Tahoma" pitchFamily="34" charset="0"/>
              </a:rPr>
              <a:t>The parameter </a:t>
            </a:r>
            <a:r>
              <a:rPr lang="en-US" sz="2800">
                <a:latin typeface="Symbol" pitchFamily="18" charset="2"/>
              </a:rPr>
              <a:t>q</a:t>
            </a:r>
            <a:r>
              <a:rPr lang="en-US" sz="2800">
                <a:latin typeface="Tahoma" pitchFamily="34" charset="0"/>
              </a:rPr>
              <a:t>, determines the separation between two lines (and hence the width of the indecisive region).</a:t>
            </a:r>
          </a:p>
        </p:txBody>
      </p:sp>
      <p:sp>
        <p:nvSpPr>
          <p:cNvPr id="69635" name="WordArt 3"/>
          <p:cNvSpPr>
            <a:spLocks noChangeArrowheads="1" noChangeShapeType="1" noTextEdit="1"/>
          </p:cNvSpPr>
          <p:nvPr/>
        </p:nvSpPr>
        <p:spPr bwMode="auto">
          <a:xfrm>
            <a:off x="1295400" y="76200"/>
            <a:ext cx="3924300"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Decision Boundaries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2"/>
          <p:cNvGrpSpPr>
            <a:grpSpLocks/>
          </p:cNvGrpSpPr>
          <p:nvPr/>
        </p:nvGrpSpPr>
        <p:grpSpPr bwMode="auto">
          <a:xfrm>
            <a:off x="2087563" y="152400"/>
            <a:ext cx="5437187" cy="800100"/>
            <a:chOff x="1315" y="96"/>
            <a:chExt cx="3425" cy="504"/>
          </a:xfrm>
        </p:grpSpPr>
        <p:sp>
          <p:nvSpPr>
            <p:cNvPr id="61443"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61444"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61445" name="Rectangle 5"/>
          <p:cNvSpPr>
            <a:spLocks noGrp="1" noChangeArrowheads="1"/>
          </p:cNvSpPr>
          <p:nvPr>
            <p:ph type="body" sz="half" idx="1"/>
          </p:nvPr>
        </p:nvSpPr>
        <p:spPr>
          <a:xfrm>
            <a:off x="395288" y="992188"/>
            <a:ext cx="4038600" cy="531812"/>
          </a:xfrm>
        </p:spPr>
        <p:txBody>
          <a:bodyPr/>
          <a:lstStyle/>
          <a:p>
            <a:pPr>
              <a:lnSpc>
                <a:spcPct val="80000"/>
              </a:lnSpc>
            </a:pPr>
            <a:r>
              <a:rPr lang="en-US" sz="2800" b="1">
                <a:solidFill>
                  <a:schemeClr val="tx2"/>
                </a:solidFill>
                <a:latin typeface="Tahoma" pitchFamily="34" charset="0"/>
              </a:rPr>
              <a:t>Graphically</a:t>
            </a:r>
          </a:p>
        </p:txBody>
      </p:sp>
      <p:sp>
        <p:nvSpPr>
          <p:cNvPr id="61446" name="Rectangle 6"/>
          <p:cNvSpPr>
            <a:spLocks noChangeArrowheads="1"/>
          </p:cNvSpPr>
          <p:nvPr/>
        </p:nvSpPr>
        <p:spPr bwMode="auto">
          <a:xfrm>
            <a:off x="7092950" y="6167438"/>
            <a:ext cx="1979613" cy="620712"/>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Undecided</a:t>
            </a:r>
          </a:p>
          <a:p>
            <a:r>
              <a:rPr lang="en-US" sz="2400" b="1">
                <a:solidFill>
                  <a:schemeClr val="tx2"/>
                </a:solidFill>
                <a:effectLst>
                  <a:outerShdw blurRad="38100" dist="38100" dir="2700000" algn="tl">
                    <a:srgbClr val="AF273E"/>
                  </a:outerShdw>
                </a:effectLst>
                <a:latin typeface="Arial" charset="0"/>
              </a:rPr>
              <a:t>Region</a:t>
            </a:r>
          </a:p>
        </p:txBody>
      </p:sp>
      <p:sp>
        <p:nvSpPr>
          <p:cNvPr id="61447" name="Freeform 7" descr="Wide upward diagonal"/>
          <p:cNvSpPr>
            <a:spLocks/>
          </p:cNvSpPr>
          <p:nvPr/>
        </p:nvSpPr>
        <p:spPr bwMode="auto">
          <a:xfrm>
            <a:off x="900113" y="1882775"/>
            <a:ext cx="6767512" cy="4176713"/>
          </a:xfrm>
          <a:custGeom>
            <a:avLst/>
            <a:gdLst/>
            <a:ahLst/>
            <a:cxnLst>
              <a:cxn ang="0">
                <a:pos x="68" y="0"/>
              </a:cxn>
              <a:cxn ang="0">
                <a:pos x="4263" y="2631"/>
              </a:cxn>
              <a:cxn ang="0">
                <a:pos x="4263" y="23"/>
              </a:cxn>
              <a:cxn ang="0">
                <a:pos x="0" y="23"/>
              </a:cxn>
            </a:cxnLst>
            <a:rect l="0" t="0" r="r" b="b"/>
            <a:pathLst>
              <a:path w="4263" h="2631">
                <a:moveTo>
                  <a:pt x="68" y="0"/>
                </a:moveTo>
                <a:lnTo>
                  <a:pt x="4263" y="2631"/>
                </a:lnTo>
                <a:lnTo>
                  <a:pt x="4263" y="23"/>
                </a:lnTo>
                <a:lnTo>
                  <a:pt x="0" y="23"/>
                </a:lnTo>
              </a:path>
            </a:pathLst>
          </a:custGeom>
          <a:pattFill prst="wdUpDiag">
            <a:fgClr>
              <a:schemeClr val="hlink"/>
            </a:fgClr>
            <a:bgClr>
              <a:srgbClr val="000000"/>
            </a:bgClr>
          </a:pattFill>
          <a:ln w="12700" cap="flat" cmpd="sng">
            <a:noFill/>
            <a:prstDash val="solid"/>
            <a:round/>
            <a:headEnd type="none" w="sm" len="sm"/>
            <a:tailEnd type="none" w="sm" len="sm"/>
          </a:ln>
          <a:effectLst/>
        </p:spPr>
        <p:txBody>
          <a:bodyPr/>
          <a:lstStyle/>
          <a:p>
            <a:endParaRPr lang="en-US"/>
          </a:p>
        </p:txBody>
      </p:sp>
      <p:sp>
        <p:nvSpPr>
          <p:cNvPr id="61448" name="Freeform 8" descr="Wide upward diagonal"/>
          <p:cNvSpPr>
            <a:spLocks/>
          </p:cNvSpPr>
          <p:nvPr/>
        </p:nvSpPr>
        <p:spPr bwMode="auto">
          <a:xfrm>
            <a:off x="468313" y="2243138"/>
            <a:ext cx="6262687" cy="3887787"/>
          </a:xfrm>
          <a:custGeom>
            <a:avLst/>
            <a:gdLst/>
            <a:ahLst/>
            <a:cxnLst>
              <a:cxn ang="0">
                <a:pos x="0" y="0"/>
              </a:cxn>
              <a:cxn ang="0">
                <a:pos x="3696" y="2495"/>
              </a:cxn>
              <a:cxn ang="0">
                <a:pos x="68" y="2495"/>
              </a:cxn>
              <a:cxn ang="0">
                <a:pos x="68" y="46"/>
              </a:cxn>
            </a:cxnLst>
            <a:rect l="0" t="0" r="r" b="b"/>
            <a:pathLst>
              <a:path w="3696" h="2495">
                <a:moveTo>
                  <a:pt x="0" y="0"/>
                </a:moveTo>
                <a:lnTo>
                  <a:pt x="3696" y="2495"/>
                </a:lnTo>
                <a:lnTo>
                  <a:pt x="68" y="2495"/>
                </a:lnTo>
                <a:lnTo>
                  <a:pt x="68" y="46"/>
                </a:lnTo>
              </a:path>
            </a:pathLst>
          </a:custGeom>
          <a:pattFill prst="wdUpDiag">
            <a:fgClr>
              <a:schemeClr val="hlink"/>
            </a:fgClr>
            <a:bgClr>
              <a:srgbClr val="000000"/>
            </a:bgClr>
          </a:pattFill>
          <a:ln w="12700" cap="flat" cmpd="sng">
            <a:noFill/>
            <a:prstDash val="solid"/>
            <a:round/>
            <a:headEnd type="none" w="sm" len="sm"/>
            <a:tailEnd type="none" w="sm" len="sm"/>
          </a:ln>
          <a:effectLst/>
        </p:spPr>
        <p:txBody>
          <a:bodyPr/>
          <a:lstStyle/>
          <a:p>
            <a:endParaRPr lang="en-US"/>
          </a:p>
        </p:txBody>
      </p:sp>
      <p:graphicFrame>
        <p:nvGraphicFramePr>
          <p:cNvPr id="61449" name="Object 9"/>
          <p:cNvGraphicFramePr>
            <a:graphicFrameLocks noChangeAspect="1"/>
          </p:cNvGraphicFramePr>
          <p:nvPr>
            <p:ph sz="quarter" idx="2"/>
          </p:nvPr>
        </p:nvGraphicFramePr>
        <p:xfrm>
          <a:off x="4068763" y="5878513"/>
          <a:ext cx="2089150" cy="485775"/>
        </p:xfrm>
        <a:graphic>
          <a:graphicData uri="http://schemas.openxmlformats.org/presentationml/2006/ole">
            <p:oleObj spid="_x0000_s61449" name="Equation" r:id="rId3" imgW="927000" imgH="215640" progId="Equation.3">
              <p:embed/>
            </p:oleObj>
          </a:graphicData>
        </a:graphic>
      </p:graphicFrame>
      <p:grpSp>
        <p:nvGrpSpPr>
          <p:cNvPr id="61450" name="Group 10"/>
          <p:cNvGrpSpPr>
            <a:grpSpLocks/>
          </p:cNvGrpSpPr>
          <p:nvPr/>
        </p:nvGrpSpPr>
        <p:grpSpPr bwMode="auto">
          <a:xfrm>
            <a:off x="898525" y="1449388"/>
            <a:ext cx="7418388" cy="4681537"/>
            <a:chOff x="566" y="913"/>
            <a:chExt cx="4673" cy="2949"/>
          </a:xfrm>
        </p:grpSpPr>
        <p:sp>
          <p:nvSpPr>
            <p:cNvPr id="61451" name="Line 11"/>
            <p:cNvSpPr>
              <a:spLocks noChangeShapeType="1"/>
            </p:cNvSpPr>
            <p:nvPr/>
          </p:nvSpPr>
          <p:spPr bwMode="auto">
            <a:xfrm flipH="1">
              <a:off x="975" y="1209"/>
              <a:ext cx="0" cy="2653"/>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61452" name="Line 12"/>
            <p:cNvSpPr>
              <a:spLocks noChangeShapeType="1"/>
            </p:cNvSpPr>
            <p:nvPr/>
          </p:nvSpPr>
          <p:spPr bwMode="auto">
            <a:xfrm rot="-5400000">
              <a:off x="2687" y="1220"/>
              <a:ext cx="0" cy="4242"/>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61453" name="Rectangle 13"/>
            <p:cNvSpPr>
              <a:spLocks noChangeArrowheads="1"/>
            </p:cNvSpPr>
            <p:nvPr/>
          </p:nvSpPr>
          <p:spPr bwMode="auto">
            <a:xfrm>
              <a:off x="4717" y="3160"/>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1</a:t>
              </a:r>
            </a:p>
          </p:txBody>
        </p:sp>
        <p:sp>
          <p:nvSpPr>
            <p:cNvPr id="61454" name="Rectangle 14"/>
            <p:cNvSpPr>
              <a:spLocks noChangeArrowheads="1"/>
            </p:cNvSpPr>
            <p:nvPr/>
          </p:nvSpPr>
          <p:spPr bwMode="auto">
            <a:xfrm>
              <a:off x="726" y="913"/>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2</a:t>
              </a:r>
            </a:p>
          </p:txBody>
        </p:sp>
      </p:grpSp>
      <p:sp>
        <p:nvSpPr>
          <p:cNvPr id="61455" name="Line 15"/>
          <p:cNvSpPr>
            <a:spLocks noChangeShapeType="1"/>
          </p:cNvSpPr>
          <p:nvPr/>
        </p:nvSpPr>
        <p:spPr bwMode="auto">
          <a:xfrm>
            <a:off x="1079500" y="1882775"/>
            <a:ext cx="6588125" cy="4140200"/>
          </a:xfrm>
          <a:prstGeom prst="line">
            <a:avLst/>
          </a:prstGeom>
          <a:noFill/>
          <a:ln w="38100">
            <a:solidFill>
              <a:schemeClr val="tx1"/>
            </a:solidFill>
            <a:round/>
            <a:headEnd type="none" w="sm" len="sm"/>
            <a:tailEnd type="none" w="sm" len="sm"/>
          </a:ln>
          <a:effectLst/>
        </p:spPr>
        <p:txBody>
          <a:bodyPr/>
          <a:lstStyle/>
          <a:p>
            <a:endParaRPr lang="en-US"/>
          </a:p>
        </p:txBody>
      </p:sp>
      <p:sp>
        <p:nvSpPr>
          <p:cNvPr id="61456" name="Line 16"/>
          <p:cNvSpPr>
            <a:spLocks noChangeShapeType="1"/>
          </p:cNvSpPr>
          <p:nvPr/>
        </p:nvSpPr>
        <p:spPr bwMode="auto">
          <a:xfrm>
            <a:off x="611188" y="2276475"/>
            <a:ext cx="6156325" cy="3854450"/>
          </a:xfrm>
          <a:prstGeom prst="line">
            <a:avLst/>
          </a:prstGeom>
          <a:noFill/>
          <a:ln w="38100">
            <a:solidFill>
              <a:schemeClr val="tx1"/>
            </a:solidFill>
            <a:round/>
            <a:headEnd type="none" w="sm" len="sm"/>
            <a:tailEnd type="none" w="sm" len="sm"/>
          </a:ln>
          <a:effectLst/>
        </p:spPr>
        <p:txBody>
          <a:bodyPr/>
          <a:lstStyle/>
          <a:p>
            <a:endParaRPr lang="en-US"/>
          </a:p>
        </p:txBody>
      </p:sp>
      <p:graphicFrame>
        <p:nvGraphicFramePr>
          <p:cNvPr id="61457" name="Object 17"/>
          <p:cNvGraphicFramePr>
            <a:graphicFrameLocks noChangeAspect="1"/>
          </p:cNvGraphicFramePr>
          <p:nvPr>
            <p:ph sz="quarter" idx="3"/>
          </p:nvPr>
        </p:nvGraphicFramePr>
        <p:xfrm>
          <a:off x="5627688" y="4167188"/>
          <a:ext cx="2006600" cy="449262"/>
        </p:xfrm>
        <a:graphic>
          <a:graphicData uri="http://schemas.openxmlformats.org/presentationml/2006/ole">
            <p:oleObj spid="_x0000_s61457" name="Equation" r:id="rId4" imgW="927000" imgH="215640" progId="Equation.3">
              <p:embed/>
            </p:oleObj>
          </a:graphicData>
        </a:graphic>
      </p:graphicFrame>
      <p:sp>
        <p:nvSpPr>
          <p:cNvPr id="61458" name="Freeform 18"/>
          <p:cNvSpPr>
            <a:spLocks/>
          </p:cNvSpPr>
          <p:nvPr/>
        </p:nvSpPr>
        <p:spPr bwMode="auto">
          <a:xfrm>
            <a:off x="6804025" y="5880100"/>
            <a:ext cx="649288" cy="719138"/>
          </a:xfrm>
          <a:custGeom>
            <a:avLst/>
            <a:gdLst/>
            <a:ahLst/>
            <a:cxnLst>
              <a:cxn ang="0">
                <a:pos x="409" y="453"/>
              </a:cxn>
              <a:cxn ang="0">
                <a:pos x="250" y="340"/>
              </a:cxn>
              <a:cxn ang="0">
                <a:pos x="227" y="204"/>
              </a:cxn>
              <a:cxn ang="0">
                <a:pos x="136" y="68"/>
              </a:cxn>
              <a:cxn ang="0">
                <a:pos x="0" y="0"/>
              </a:cxn>
            </a:cxnLst>
            <a:rect l="0" t="0" r="r" b="b"/>
            <a:pathLst>
              <a:path w="409" h="453">
                <a:moveTo>
                  <a:pt x="409" y="453"/>
                </a:moveTo>
                <a:cubicBezTo>
                  <a:pt x="344" y="417"/>
                  <a:pt x="280" y="381"/>
                  <a:pt x="250" y="340"/>
                </a:cubicBezTo>
                <a:cubicBezTo>
                  <a:pt x="220" y="299"/>
                  <a:pt x="246" y="249"/>
                  <a:pt x="227" y="204"/>
                </a:cubicBezTo>
                <a:cubicBezTo>
                  <a:pt x="208" y="159"/>
                  <a:pt x="174" y="102"/>
                  <a:pt x="136" y="68"/>
                </a:cubicBezTo>
                <a:cubicBezTo>
                  <a:pt x="98" y="34"/>
                  <a:pt x="49" y="17"/>
                  <a:pt x="0" y="0"/>
                </a:cubicBezTo>
              </a:path>
            </a:pathLst>
          </a:custGeom>
          <a:noFill/>
          <a:ln w="38100" cap="flat" cmpd="sng">
            <a:solidFill>
              <a:schemeClr val="tx1"/>
            </a:solidFill>
            <a:prstDash val="solid"/>
            <a:round/>
            <a:headEnd type="none" w="sm" len="sm"/>
            <a:tailEnd type="triangle" w="med" len="lg"/>
          </a:ln>
          <a:effectLst/>
        </p:spPr>
        <p:txBody>
          <a:bodyPr/>
          <a:lstStyle/>
          <a:p>
            <a:endParaRPr lang="en-US"/>
          </a:p>
        </p:txBody>
      </p:sp>
      <p:grpSp>
        <p:nvGrpSpPr>
          <p:cNvPr id="61459" name="Group 19"/>
          <p:cNvGrpSpPr>
            <a:grpSpLocks/>
          </p:cNvGrpSpPr>
          <p:nvPr/>
        </p:nvGrpSpPr>
        <p:grpSpPr bwMode="auto">
          <a:xfrm>
            <a:off x="611188" y="2963863"/>
            <a:ext cx="4033837" cy="2843212"/>
            <a:chOff x="385" y="1867"/>
            <a:chExt cx="2541" cy="1791"/>
          </a:xfrm>
        </p:grpSpPr>
        <p:sp>
          <p:nvSpPr>
            <p:cNvPr id="61460" name="Oval 20"/>
            <p:cNvSpPr>
              <a:spLocks noChangeArrowheads="1"/>
            </p:cNvSpPr>
            <p:nvPr/>
          </p:nvSpPr>
          <p:spPr bwMode="auto">
            <a:xfrm>
              <a:off x="884" y="3250"/>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1" name="Oval 21"/>
            <p:cNvSpPr>
              <a:spLocks noChangeArrowheads="1"/>
            </p:cNvSpPr>
            <p:nvPr/>
          </p:nvSpPr>
          <p:spPr bwMode="auto">
            <a:xfrm>
              <a:off x="2178" y="1912"/>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2" name="Oval 22"/>
            <p:cNvSpPr>
              <a:spLocks noChangeArrowheads="1"/>
            </p:cNvSpPr>
            <p:nvPr/>
          </p:nvSpPr>
          <p:spPr bwMode="auto">
            <a:xfrm>
              <a:off x="2178" y="3250"/>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3" name="Rectangle 23"/>
            <p:cNvSpPr>
              <a:spLocks noChangeArrowheads="1"/>
            </p:cNvSpPr>
            <p:nvPr/>
          </p:nvSpPr>
          <p:spPr bwMode="auto">
            <a:xfrm>
              <a:off x="2404" y="1867"/>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(1, 1)</a:t>
              </a:r>
            </a:p>
          </p:txBody>
        </p:sp>
        <p:sp>
          <p:nvSpPr>
            <p:cNvPr id="61464" name="Rectangle 24"/>
            <p:cNvSpPr>
              <a:spLocks noChangeArrowheads="1"/>
            </p:cNvSpPr>
            <p:nvPr/>
          </p:nvSpPr>
          <p:spPr bwMode="auto">
            <a:xfrm>
              <a:off x="385" y="1867"/>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(0, 1)</a:t>
              </a:r>
            </a:p>
          </p:txBody>
        </p:sp>
        <p:sp>
          <p:nvSpPr>
            <p:cNvPr id="61465" name="Oval 25"/>
            <p:cNvSpPr>
              <a:spLocks noChangeArrowheads="1"/>
            </p:cNvSpPr>
            <p:nvPr/>
          </p:nvSpPr>
          <p:spPr bwMode="auto">
            <a:xfrm>
              <a:off x="885" y="1911"/>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6" name="Rectangle 26"/>
            <p:cNvSpPr>
              <a:spLocks noChangeArrowheads="1"/>
            </p:cNvSpPr>
            <p:nvPr/>
          </p:nvSpPr>
          <p:spPr bwMode="auto">
            <a:xfrm>
              <a:off x="385" y="3409"/>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(0, 0)</a:t>
              </a:r>
            </a:p>
          </p:txBody>
        </p:sp>
        <p:sp>
          <p:nvSpPr>
            <p:cNvPr id="61467" name="Rectangle 27"/>
            <p:cNvSpPr>
              <a:spLocks noChangeArrowheads="1"/>
            </p:cNvSpPr>
            <p:nvPr/>
          </p:nvSpPr>
          <p:spPr bwMode="auto">
            <a:xfrm>
              <a:off x="2381" y="3409"/>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(1, 0)</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dissolve">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45">
                                            <p:txEl>
                                              <p:pRg st="0" end="0"/>
                                            </p:txEl>
                                          </p:spTgt>
                                        </p:tgtEl>
                                        <p:attrNameLst>
                                          <p:attrName>style.visibility</p:attrName>
                                        </p:attrNameLst>
                                      </p:cBhvr>
                                      <p:to>
                                        <p:strVal val="visible"/>
                                      </p:to>
                                    </p:set>
                                    <p:animEffect transition="in" filter="dissolve">
                                      <p:cBhvr>
                                        <p:cTn id="12" dur="500"/>
                                        <p:tgtEl>
                                          <p:spTgt spid="6144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1450"/>
                                        </p:tgtEl>
                                        <p:attrNameLst>
                                          <p:attrName>style.visibility</p:attrName>
                                        </p:attrNameLst>
                                      </p:cBhvr>
                                      <p:to>
                                        <p:strVal val="visible"/>
                                      </p:to>
                                    </p:set>
                                    <p:animEffect transition="in" filter="dissolve">
                                      <p:cBhvr>
                                        <p:cTn id="17" dur="500"/>
                                        <p:tgtEl>
                                          <p:spTgt spid="6145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1459"/>
                                        </p:tgtEl>
                                        <p:attrNameLst>
                                          <p:attrName>style.visibility</p:attrName>
                                        </p:attrNameLst>
                                      </p:cBhvr>
                                      <p:to>
                                        <p:strVal val="visible"/>
                                      </p:to>
                                    </p:set>
                                    <p:animEffect transition="in" filter="dissolve">
                                      <p:cBhvr>
                                        <p:cTn id="22" dur="500"/>
                                        <p:tgtEl>
                                          <p:spTgt spid="6145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1456"/>
                                        </p:tgtEl>
                                        <p:attrNameLst>
                                          <p:attrName>style.visibility</p:attrName>
                                        </p:attrNameLst>
                                      </p:cBhvr>
                                      <p:to>
                                        <p:strVal val="visible"/>
                                      </p:to>
                                    </p:set>
                                    <p:animEffect transition="in" filter="dissolve">
                                      <p:cBhvr>
                                        <p:cTn id="27" dur="500"/>
                                        <p:tgtEl>
                                          <p:spTgt spid="61456"/>
                                        </p:tgtEl>
                                      </p:cBhvr>
                                    </p:animEffect>
                                  </p:childTnLst>
                                </p:cTn>
                              </p:par>
                              <p:par>
                                <p:cTn id="28" presetID="9" presetClass="entr" presetSubtype="0" fill="hold" nodeType="withEffect">
                                  <p:stCondLst>
                                    <p:cond delay="0"/>
                                  </p:stCondLst>
                                  <p:childTnLst>
                                    <p:set>
                                      <p:cBhvr>
                                        <p:cTn id="29" dur="1" fill="hold">
                                          <p:stCondLst>
                                            <p:cond delay="0"/>
                                          </p:stCondLst>
                                        </p:cTn>
                                        <p:tgtEl>
                                          <p:spTgt spid="61449"/>
                                        </p:tgtEl>
                                        <p:attrNameLst>
                                          <p:attrName>style.visibility</p:attrName>
                                        </p:attrNameLst>
                                      </p:cBhvr>
                                      <p:to>
                                        <p:strVal val="visible"/>
                                      </p:to>
                                    </p:set>
                                    <p:animEffect transition="in" filter="dissolve">
                                      <p:cBhvr>
                                        <p:cTn id="30" dur="500"/>
                                        <p:tgtEl>
                                          <p:spTgt spid="6144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61457"/>
                                        </p:tgtEl>
                                        <p:attrNameLst>
                                          <p:attrName>style.visibility</p:attrName>
                                        </p:attrNameLst>
                                      </p:cBhvr>
                                      <p:to>
                                        <p:strVal val="visible"/>
                                      </p:to>
                                    </p:set>
                                    <p:animEffect transition="in" filter="dissolve">
                                      <p:cBhvr>
                                        <p:cTn id="35" dur="500"/>
                                        <p:tgtEl>
                                          <p:spTgt spid="6145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61455"/>
                                        </p:tgtEl>
                                        <p:attrNameLst>
                                          <p:attrName>style.visibility</p:attrName>
                                        </p:attrNameLst>
                                      </p:cBhvr>
                                      <p:to>
                                        <p:strVal val="visible"/>
                                      </p:to>
                                    </p:set>
                                    <p:animEffect transition="in" filter="dissolve">
                                      <p:cBhvr>
                                        <p:cTn id="38" dur="500"/>
                                        <p:tgtEl>
                                          <p:spTgt spid="61455"/>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61447"/>
                                        </p:tgtEl>
                                        <p:attrNameLst>
                                          <p:attrName>style.visibility</p:attrName>
                                        </p:attrNameLst>
                                      </p:cBhvr>
                                      <p:to>
                                        <p:strVal val="visible"/>
                                      </p:to>
                                    </p:set>
                                    <p:animEffect transition="in" filter="dissolve">
                                      <p:cBhvr>
                                        <p:cTn id="43" dur="500"/>
                                        <p:tgtEl>
                                          <p:spTgt spid="61447"/>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61448"/>
                                        </p:tgtEl>
                                        <p:attrNameLst>
                                          <p:attrName>style.visibility</p:attrName>
                                        </p:attrNameLst>
                                      </p:cBhvr>
                                      <p:to>
                                        <p:strVal val="visible"/>
                                      </p:to>
                                    </p:set>
                                    <p:animEffect transition="in" filter="dissolve">
                                      <p:cBhvr>
                                        <p:cTn id="46" dur="500"/>
                                        <p:tgtEl>
                                          <p:spTgt spid="61448"/>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61446"/>
                                        </p:tgtEl>
                                        <p:attrNameLst>
                                          <p:attrName>style.visibility</p:attrName>
                                        </p:attrNameLst>
                                      </p:cBhvr>
                                      <p:to>
                                        <p:strVal val="visible"/>
                                      </p:to>
                                    </p:set>
                                    <p:animEffect transition="in" filter="dissolve">
                                      <p:cBhvr>
                                        <p:cTn id="51" dur="500"/>
                                        <p:tgtEl>
                                          <p:spTgt spid="61446"/>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61458"/>
                                        </p:tgtEl>
                                        <p:attrNameLst>
                                          <p:attrName>style.visibility</p:attrName>
                                        </p:attrNameLst>
                                      </p:cBhvr>
                                      <p:to>
                                        <p:strVal val="visible"/>
                                      </p:to>
                                    </p:set>
                                    <p:animEffect transition="in" filter="dissolve">
                                      <p:cBhvr>
                                        <p:cTn id="54" dur="500"/>
                                        <p:tgtEl>
                                          <p:spTgt spid="61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uild="p"/>
      <p:bldP spid="61446" grpId="0"/>
      <p:bldP spid="61447" grpId="0" animBg="1"/>
      <p:bldP spid="61448" grpId="0" animBg="1"/>
      <p:bldP spid="61455" grpId="0" animBg="1"/>
      <p:bldP spid="61456" grpId="0" animBg="1"/>
      <p:bldP spid="614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p:txBody>
          <a:bodyPr/>
          <a:lstStyle/>
          <a:p>
            <a:r>
              <a:rPr lang="en-US"/>
              <a:t>The following slides contain the Matlab source code for the Simple Perceptron Studied in the class.</a:t>
            </a:r>
          </a:p>
          <a:p>
            <a:r>
              <a:rPr lang="en-US"/>
              <a:t>Also find the first assignment in these slides</a:t>
            </a:r>
          </a:p>
        </p:txBody>
      </p:sp>
      <p:sp>
        <p:nvSpPr>
          <p:cNvPr id="75780" name="WordArt 4"/>
          <p:cNvSpPr>
            <a:spLocks noChangeArrowheads="1" noChangeShapeType="1" noTextEdit="1"/>
          </p:cNvSpPr>
          <p:nvPr/>
        </p:nvSpPr>
        <p:spPr bwMode="auto">
          <a:xfrm>
            <a:off x="990600" y="457200"/>
            <a:ext cx="5476875" cy="11430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Matlab Code and </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Assignment 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304800" y="1371600"/>
            <a:ext cx="8610600" cy="5181600"/>
          </a:xfrm>
        </p:spPr>
        <p:txBody>
          <a:bodyPr/>
          <a:lstStyle/>
          <a:p>
            <a:r>
              <a:rPr lang="en-US" dirty="0" smtClean="0">
                <a:latin typeface="Tahoma" pitchFamily="34" charset="0"/>
              </a:rPr>
              <a:t>Pattern Classification</a:t>
            </a:r>
          </a:p>
          <a:p>
            <a:r>
              <a:rPr lang="en-US" dirty="0" smtClean="0">
                <a:latin typeface="Tahoma" pitchFamily="34" charset="0"/>
              </a:rPr>
              <a:t>Characteristics in Pattern Recognition</a:t>
            </a:r>
          </a:p>
          <a:p>
            <a:r>
              <a:rPr lang="en-US" dirty="0" err="1" smtClean="0">
                <a:latin typeface="Tahoma" pitchFamily="34" charset="0"/>
              </a:rPr>
              <a:t>Perceptron</a:t>
            </a:r>
            <a:endParaRPr lang="en-US" dirty="0">
              <a:latin typeface="Tahoma" pitchFamily="34" charset="0"/>
            </a:endParaRPr>
          </a:p>
          <a:p>
            <a:r>
              <a:rPr lang="en-US" dirty="0">
                <a:latin typeface="Tahoma" pitchFamily="34" charset="0"/>
              </a:rPr>
              <a:t>Simple </a:t>
            </a:r>
            <a:r>
              <a:rPr lang="en-US" dirty="0" err="1">
                <a:latin typeface="Tahoma" pitchFamily="34" charset="0"/>
              </a:rPr>
              <a:t>Perceptron</a:t>
            </a:r>
            <a:r>
              <a:rPr lang="en-US" dirty="0">
                <a:latin typeface="Tahoma" pitchFamily="34" charset="0"/>
              </a:rPr>
              <a:t> for Pattern Classification</a:t>
            </a:r>
          </a:p>
          <a:p>
            <a:r>
              <a:rPr lang="en-US" dirty="0" err="1">
                <a:latin typeface="Tahoma" pitchFamily="34" charset="0"/>
              </a:rPr>
              <a:t>Perceptron</a:t>
            </a:r>
            <a:r>
              <a:rPr lang="en-US" dirty="0">
                <a:latin typeface="Tahoma" pitchFamily="34" charset="0"/>
              </a:rPr>
              <a:t>: Algorithm</a:t>
            </a:r>
          </a:p>
          <a:p>
            <a:r>
              <a:rPr lang="en-US" dirty="0" err="1">
                <a:latin typeface="Tahoma" pitchFamily="34" charset="0"/>
              </a:rPr>
              <a:t>Perceptron</a:t>
            </a:r>
            <a:r>
              <a:rPr lang="en-US" dirty="0">
                <a:latin typeface="Tahoma" pitchFamily="34" charset="0"/>
              </a:rPr>
              <a:t>: Example</a:t>
            </a:r>
          </a:p>
          <a:p>
            <a:r>
              <a:rPr lang="en-US" dirty="0" err="1">
                <a:latin typeface="Tahoma" pitchFamily="34" charset="0"/>
              </a:rPr>
              <a:t>Perceptron</a:t>
            </a:r>
            <a:r>
              <a:rPr lang="en-US" dirty="0">
                <a:latin typeface="Tahoma" pitchFamily="34" charset="0"/>
              </a:rPr>
              <a:t>: </a:t>
            </a:r>
            <a:r>
              <a:rPr lang="en-US" dirty="0" err="1">
                <a:latin typeface="Tahoma" pitchFamily="34" charset="0"/>
              </a:rPr>
              <a:t>Matlab</a:t>
            </a:r>
            <a:r>
              <a:rPr lang="en-US" dirty="0">
                <a:latin typeface="Tahoma" pitchFamily="34" charset="0"/>
              </a:rPr>
              <a:t> </a:t>
            </a:r>
            <a:r>
              <a:rPr lang="en-US" dirty="0" smtClean="0">
                <a:latin typeface="Tahoma" pitchFamily="34" charset="0"/>
              </a:rPr>
              <a:t>code</a:t>
            </a:r>
          </a:p>
          <a:p>
            <a:r>
              <a:rPr lang="en-US" dirty="0" smtClean="0">
                <a:latin typeface="Tahoma" pitchFamily="34" charset="0"/>
              </a:rPr>
              <a:t>Assignment </a:t>
            </a:r>
            <a:r>
              <a:rPr lang="en-US" dirty="0">
                <a:latin typeface="Tahoma" pitchFamily="34" charset="0"/>
              </a:rPr>
              <a:t>1</a:t>
            </a:r>
          </a:p>
        </p:txBody>
      </p:sp>
      <p:sp>
        <p:nvSpPr>
          <p:cNvPr id="24581" name="WordArt 5"/>
          <p:cNvSpPr>
            <a:spLocks noChangeArrowheads="1" noChangeShapeType="1" noTextEdit="1"/>
          </p:cNvSpPr>
          <p:nvPr/>
        </p:nvSpPr>
        <p:spPr bwMode="auto">
          <a:xfrm>
            <a:off x="685800" y="304800"/>
            <a:ext cx="5791200"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In Today's Lecture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dissolve">
                                      <p:cBhvr>
                                        <p:cTn id="12" dur="500"/>
                                        <p:tgtEl>
                                          <p:spTgt spid="245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4579">
                                            <p:txEl>
                                              <p:pRg st="0" end="0"/>
                                            </p:txEl>
                                          </p:spTgt>
                                        </p:tgtEl>
                                        <p:attrNameLst>
                                          <p:attrName>style.visibility</p:attrName>
                                        </p:attrNameLst>
                                      </p:cBhvr>
                                      <p:to>
                                        <p:strVal val="visible"/>
                                      </p:to>
                                    </p:set>
                                    <p:animEffect transition="in" filter="dissolve">
                                      <p:cBhvr>
                                        <p:cTn id="17" dur="500"/>
                                        <p:tgtEl>
                                          <p:spTgt spid="2457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4579">
                                            <p:txEl>
                                              <p:pRg st="1" end="1"/>
                                            </p:txEl>
                                          </p:spTgt>
                                        </p:tgtEl>
                                        <p:attrNameLst>
                                          <p:attrName>style.visibility</p:attrName>
                                        </p:attrNameLst>
                                      </p:cBhvr>
                                      <p:to>
                                        <p:strVal val="visible"/>
                                      </p:to>
                                    </p:set>
                                    <p:animEffect transition="in" filter="dissolve">
                                      <p:cBhvr>
                                        <p:cTn id="22" dur="500"/>
                                        <p:tgtEl>
                                          <p:spTgt spid="2457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4579">
                                            <p:txEl>
                                              <p:pRg st="3" end="3"/>
                                            </p:txEl>
                                          </p:spTgt>
                                        </p:tgtEl>
                                        <p:attrNameLst>
                                          <p:attrName>style.visibility</p:attrName>
                                        </p:attrNameLst>
                                      </p:cBhvr>
                                      <p:to>
                                        <p:strVal val="visible"/>
                                      </p:to>
                                    </p:set>
                                    <p:animEffect transition="in" filter="dissolve">
                                      <p:cBhvr>
                                        <p:cTn id="27" dur="500"/>
                                        <p:tgtEl>
                                          <p:spTgt spid="2457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4579">
                                            <p:txEl>
                                              <p:pRg st="4" end="4"/>
                                            </p:txEl>
                                          </p:spTgt>
                                        </p:tgtEl>
                                        <p:attrNameLst>
                                          <p:attrName>style.visibility</p:attrName>
                                        </p:attrNameLst>
                                      </p:cBhvr>
                                      <p:to>
                                        <p:strVal val="visible"/>
                                      </p:to>
                                    </p:set>
                                    <p:animEffect transition="in" filter="dissolve">
                                      <p:cBhvr>
                                        <p:cTn id="32" dur="500"/>
                                        <p:tgtEl>
                                          <p:spTgt spid="2457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4579">
                                            <p:txEl>
                                              <p:pRg st="5" end="5"/>
                                            </p:txEl>
                                          </p:spTgt>
                                        </p:tgtEl>
                                        <p:attrNameLst>
                                          <p:attrName>style.visibility</p:attrName>
                                        </p:attrNameLst>
                                      </p:cBhvr>
                                      <p:to>
                                        <p:strVal val="visible"/>
                                      </p:to>
                                    </p:set>
                                    <p:animEffect transition="in" filter="dissolve">
                                      <p:cBhvr>
                                        <p:cTn id="37" dur="500"/>
                                        <p:tgtEl>
                                          <p:spTgt spid="2457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4579">
                                            <p:txEl>
                                              <p:pRg st="6" end="6"/>
                                            </p:txEl>
                                          </p:spTgt>
                                        </p:tgtEl>
                                        <p:attrNameLst>
                                          <p:attrName>style.visibility</p:attrName>
                                        </p:attrNameLst>
                                      </p:cBhvr>
                                      <p:to>
                                        <p:strVal val="visible"/>
                                      </p:to>
                                    </p:set>
                                    <p:animEffect transition="in" filter="dissolve">
                                      <p:cBhvr>
                                        <p:cTn id="42" dur="500"/>
                                        <p:tgtEl>
                                          <p:spTgt spid="2457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4579">
                                            <p:txEl>
                                              <p:pRg st="7" end="7"/>
                                            </p:txEl>
                                          </p:spTgt>
                                        </p:tgtEl>
                                        <p:attrNameLst>
                                          <p:attrName>style.visibility</p:attrName>
                                        </p:attrNameLst>
                                      </p:cBhvr>
                                      <p:to>
                                        <p:strVal val="visible"/>
                                      </p:to>
                                    </p:set>
                                    <p:animEffect transition="in" filter="dissolve">
                                      <p:cBhvr>
                                        <p:cTn id="47" dur="500"/>
                                        <p:tgtEl>
                                          <p:spTgt spid="24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type="body" idx="1"/>
          </p:nvPr>
        </p:nvSpPr>
        <p:spPr>
          <a:xfrm>
            <a:off x="533400" y="228600"/>
            <a:ext cx="7924800" cy="6172200"/>
          </a:xfrm>
        </p:spPr>
        <p:txBody>
          <a:bodyPr/>
          <a:lstStyle/>
          <a:p>
            <a:pPr>
              <a:lnSpc>
                <a:spcPct val="80000"/>
              </a:lnSpc>
              <a:buFontTx/>
              <a:buNone/>
            </a:pPr>
            <a:r>
              <a:rPr lang="en-US" sz="1400" b="1" dirty="0" smtClean="0">
                <a:latin typeface="Trebuchet MS" pitchFamily="34" charset="0"/>
              </a:rPr>
              <a:t>%%%%%%%%%%%%%%%%%%%%%%%%%%%%%%%%%%%%%%%%%%%%%%</a:t>
            </a:r>
            <a:endParaRPr lang="en-US" sz="1400" b="1" dirty="0">
              <a:latin typeface="Trebuchet MS" pitchFamily="34" charset="0"/>
            </a:endParaRPr>
          </a:p>
          <a:p>
            <a:pPr>
              <a:lnSpc>
                <a:spcPct val="80000"/>
              </a:lnSpc>
              <a:buFontTx/>
              <a:buNone/>
            </a:pPr>
            <a:r>
              <a:rPr lang="en-US" sz="1400" b="1" dirty="0">
                <a:latin typeface="Trebuchet MS" pitchFamily="34" charset="0"/>
              </a:rPr>
              <a:t>%   This </a:t>
            </a:r>
            <a:r>
              <a:rPr lang="en-US" sz="1400" b="1" dirty="0" err="1">
                <a:latin typeface="Trebuchet MS" pitchFamily="34" charset="0"/>
              </a:rPr>
              <a:t>Matlab</a:t>
            </a:r>
            <a:r>
              <a:rPr lang="en-US" sz="1400" b="1" dirty="0">
                <a:latin typeface="Trebuchet MS" pitchFamily="34" charset="0"/>
              </a:rPr>
              <a:t> code is based on </a:t>
            </a:r>
            <a:r>
              <a:rPr lang="en-US" sz="1400" b="1" dirty="0" err="1">
                <a:latin typeface="Trebuchet MS" pitchFamily="34" charset="0"/>
              </a:rPr>
              <a:t>Perceptron</a:t>
            </a:r>
            <a:r>
              <a:rPr lang="en-US" sz="1400" b="1" dirty="0">
                <a:latin typeface="Trebuchet MS" pitchFamily="34" charset="0"/>
              </a:rPr>
              <a:t> learning rule</a:t>
            </a:r>
          </a:p>
          <a:p>
            <a:pPr>
              <a:lnSpc>
                <a:spcPct val="80000"/>
              </a:lnSpc>
              <a:buFontTx/>
              <a:buNone/>
            </a:pPr>
            <a:r>
              <a:rPr lang="en-US" sz="1400" b="1" dirty="0">
                <a:latin typeface="Trebuchet MS" pitchFamily="34" charset="0"/>
              </a:rPr>
              <a:t>% Part 1: Training data and various control parameters are defined</a:t>
            </a:r>
          </a:p>
          <a:p>
            <a:pPr>
              <a:lnSpc>
                <a:spcPct val="80000"/>
              </a:lnSpc>
              <a:buFontTx/>
              <a:buNone/>
            </a:pPr>
            <a:r>
              <a:rPr lang="en-US" sz="1400" b="1" dirty="0">
                <a:latin typeface="Trebuchet MS" pitchFamily="34" charset="0"/>
              </a:rPr>
              <a:t>% Part 2: </a:t>
            </a:r>
            <a:r>
              <a:rPr lang="en-US" sz="1400" b="1" dirty="0" err="1">
                <a:latin typeface="Trebuchet MS" pitchFamily="34" charset="0"/>
              </a:rPr>
              <a:t>Perceptron</a:t>
            </a:r>
            <a:r>
              <a:rPr lang="en-US" sz="1400" b="1" dirty="0">
                <a:latin typeface="Trebuchet MS" pitchFamily="34" charset="0"/>
              </a:rPr>
              <a:t> learning rule is used for training of the net</a:t>
            </a:r>
          </a:p>
          <a:p>
            <a:pPr>
              <a:lnSpc>
                <a:spcPct val="80000"/>
              </a:lnSpc>
              <a:buFontTx/>
              <a:buNone/>
            </a:pPr>
            <a:r>
              <a:rPr lang="en-US" sz="1400" b="1" dirty="0">
                <a:latin typeface="Trebuchet MS" pitchFamily="34" charset="0"/>
              </a:rPr>
              <a:t>% Part 3: The resulting network is tested for the input data</a:t>
            </a:r>
          </a:p>
          <a:p>
            <a:pPr>
              <a:lnSpc>
                <a:spcPct val="80000"/>
              </a:lnSpc>
              <a:buFontTx/>
              <a:buNone/>
            </a:pPr>
            <a:r>
              <a:rPr lang="en-US" sz="1400" b="1" dirty="0">
                <a:latin typeface="Trebuchet MS" pitchFamily="34" charset="0"/>
              </a:rPr>
              <a:t>% Part 4: Some exercises</a:t>
            </a:r>
          </a:p>
          <a:p>
            <a:pPr>
              <a:lnSpc>
                <a:spcPct val="80000"/>
              </a:lnSpc>
              <a:buFontTx/>
              <a:buNone/>
            </a:pPr>
            <a:r>
              <a:rPr lang="en-US" sz="1400" b="1" dirty="0">
                <a:latin typeface="Trebuchet MS" pitchFamily="34" charset="0"/>
              </a:rPr>
              <a:t>%%%%%%%%%%%%%%%%%%%%%%%%% Part 1 %%%%%%%%%%%%%%%%%%</a:t>
            </a:r>
          </a:p>
          <a:p>
            <a:pPr>
              <a:lnSpc>
                <a:spcPct val="80000"/>
              </a:lnSpc>
              <a:buFontTx/>
              <a:buNone/>
            </a:pPr>
            <a:r>
              <a:rPr lang="en-US" sz="1400" b="1" dirty="0">
                <a:latin typeface="Trebuchet MS" pitchFamily="34" charset="0"/>
              </a:rPr>
              <a:t>clear all</a:t>
            </a:r>
          </a:p>
          <a:p>
            <a:pPr>
              <a:lnSpc>
                <a:spcPct val="80000"/>
              </a:lnSpc>
              <a:buFontTx/>
              <a:buNone/>
            </a:pPr>
            <a:r>
              <a:rPr lang="en-US" sz="1400" b="1" dirty="0">
                <a:latin typeface="Trebuchet MS" pitchFamily="34" charset="0"/>
              </a:rPr>
              <a:t>% Initialize various parameters</a:t>
            </a:r>
          </a:p>
          <a:p>
            <a:pPr>
              <a:lnSpc>
                <a:spcPct val="80000"/>
              </a:lnSpc>
              <a:buFontTx/>
              <a:buNone/>
            </a:pPr>
            <a:r>
              <a:rPr lang="en-US" sz="1400" b="1" dirty="0">
                <a:latin typeface="Trebuchet MS" pitchFamily="34" charset="0"/>
              </a:rPr>
              <a:t>w(1) = 0		% Initialize weights, w(1) is bias weight.</a:t>
            </a:r>
          </a:p>
          <a:p>
            <a:pPr>
              <a:lnSpc>
                <a:spcPct val="80000"/>
              </a:lnSpc>
              <a:buFontTx/>
              <a:buNone/>
            </a:pPr>
            <a:r>
              <a:rPr lang="en-US" sz="1400" b="1" dirty="0">
                <a:latin typeface="Trebuchet MS" pitchFamily="34" charset="0"/>
              </a:rPr>
              <a:t>w(2) = 0; w(3) = 0</a:t>
            </a:r>
          </a:p>
          <a:p>
            <a:pPr>
              <a:lnSpc>
                <a:spcPct val="80000"/>
              </a:lnSpc>
              <a:buFontTx/>
              <a:buNone/>
            </a:pPr>
            <a:r>
              <a:rPr lang="en-US" sz="1400" b="1" dirty="0">
                <a:latin typeface="Trebuchet MS" pitchFamily="34" charset="0"/>
              </a:rPr>
              <a:t>alpha = 1		% Learning Rate</a:t>
            </a:r>
          </a:p>
          <a:p>
            <a:pPr>
              <a:lnSpc>
                <a:spcPct val="80000"/>
              </a:lnSpc>
              <a:buFontTx/>
              <a:buNone/>
            </a:pPr>
            <a:r>
              <a:rPr lang="en-US" sz="1400" b="1" dirty="0">
                <a:latin typeface="Trebuchet MS" pitchFamily="34" charset="0"/>
              </a:rPr>
              <a:t>theta = 0.2	% Length of non-decisive region</a:t>
            </a:r>
          </a:p>
          <a:p>
            <a:pPr>
              <a:lnSpc>
                <a:spcPct val="80000"/>
              </a:lnSpc>
              <a:buFontTx/>
              <a:buNone/>
            </a:pPr>
            <a:r>
              <a:rPr lang="en-US" sz="1400" b="1" dirty="0" err="1">
                <a:latin typeface="Trebuchet MS" pitchFamily="34" charset="0"/>
              </a:rPr>
              <a:t>stopFlag</a:t>
            </a:r>
            <a:r>
              <a:rPr lang="en-US" sz="1400" b="1" dirty="0">
                <a:latin typeface="Trebuchet MS" pitchFamily="34" charset="0"/>
              </a:rPr>
              <a:t> = -1;	% </a:t>
            </a:r>
            <a:r>
              <a:rPr lang="en-US" sz="1400" b="1" dirty="0" err="1">
                <a:latin typeface="Trebuchet MS" pitchFamily="34" charset="0"/>
              </a:rPr>
              <a:t>Stoping</a:t>
            </a:r>
            <a:r>
              <a:rPr lang="en-US" sz="1400" b="1" dirty="0">
                <a:latin typeface="Trebuchet MS" pitchFamily="34" charset="0"/>
              </a:rPr>
              <a:t> flag, -1 = do not stop and +1 = stop</a:t>
            </a:r>
          </a:p>
          <a:p>
            <a:pPr>
              <a:lnSpc>
                <a:spcPct val="80000"/>
              </a:lnSpc>
              <a:buFontTx/>
              <a:buNone/>
            </a:pPr>
            <a:r>
              <a:rPr lang="en-US" sz="1400" b="1" dirty="0" err="1">
                <a:latin typeface="Trebuchet MS" pitchFamily="34" charset="0"/>
              </a:rPr>
              <a:t>wtChange</a:t>
            </a:r>
            <a:r>
              <a:rPr lang="en-US" sz="1400" b="1" dirty="0">
                <a:latin typeface="Trebuchet MS" pitchFamily="34" charset="0"/>
              </a:rPr>
              <a:t> = 1;	% Weight change Flag, -1 = no change, +1 = change</a:t>
            </a:r>
          </a:p>
          <a:p>
            <a:pPr>
              <a:lnSpc>
                <a:spcPct val="80000"/>
              </a:lnSpc>
              <a:buFontTx/>
              <a:buNone/>
            </a:pPr>
            <a:r>
              <a:rPr lang="en-US" sz="1400" b="1" dirty="0">
                <a:latin typeface="Trebuchet MS" pitchFamily="34" charset="0"/>
              </a:rPr>
              <a:t>epsilon = 0.001;	% Termination Criteria</a:t>
            </a:r>
          </a:p>
          <a:p>
            <a:pPr>
              <a:lnSpc>
                <a:spcPct val="80000"/>
              </a:lnSpc>
              <a:buFontTx/>
              <a:buNone/>
            </a:pPr>
            <a:r>
              <a:rPr lang="en-US" sz="1400" b="1" dirty="0">
                <a:latin typeface="Trebuchet MS" pitchFamily="34" charset="0"/>
              </a:rPr>
              <a:t>epoch = 0;		% Epoch counter</a:t>
            </a:r>
          </a:p>
          <a:p>
            <a:pPr>
              <a:lnSpc>
                <a:spcPct val="80000"/>
              </a:lnSpc>
              <a:buFontTx/>
              <a:buNone/>
            </a:pPr>
            <a:endParaRPr lang="en-US" sz="1400" b="1" dirty="0">
              <a:latin typeface="Trebuchet MS" pitchFamily="34" charset="0"/>
            </a:endParaRPr>
          </a:p>
          <a:p>
            <a:pPr>
              <a:lnSpc>
                <a:spcPct val="80000"/>
              </a:lnSpc>
              <a:buFontTx/>
              <a:buNone/>
            </a:pPr>
            <a:r>
              <a:rPr lang="en-US" sz="1400" b="1" dirty="0">
                <a:latin typeface="Trebuchet MS" pitchFamily="34" charset="0"/>
              </a:rPr>
              <a:t>% define training patterns</a:t>
            </a:r>
          </a:p>
          <a:p>
            <a:pPr>
              <a:lnSpc>
                <a:spcPct val="80000"/>
              </a:lnSpc>
              <a:buFontTx/>
              <a:buNone/>
            </a:pPr>
            <a:r>
              <a:rPr lang="en-US" sz="1400" b="1" dirty="0" err="1">
                <a:latin typeface="Trebuchet MS" pitchFamily="34" charset="0"/>
              </a:rPr>
              <a:t>noOfTrainingPatterns</a:t>
            </a:r>
            <a:r>
              <a:rPr lang="en-US" sz="1400" b="1" dirty="0">
                <a:latin typeface="Trebuchet MS" pitchFamily="34" charset="0"/>
              </a:rPr>
              <a:t> = 4;</a:t>
            </a:r>
          </a:p>
          <a:p>
            <a:pPr>
              <a:lnSpc>
                <a:spcPct val="80000"/>
              </a:lnSpc>
              <a:buFontTx/>
              <a:buNone/>
            </a:pPr>
            <a:r>
              <a:rPr lang="en-US" sz="1400" b="1" dirty="0">
                <a:latin typeface="Trebuchet MS" pitchFamily="34" charset="0"/>
              </a:rPr>
              <a:t>s(1,:) = [1 1 1]; t(1,1) =  1;    s(2,:) = [1 1 0]; t(2,1) = -1;</a:t>
            </a:r>
          </a:p>
          <a:p>
            <a:pPr>
              <a:lnSpc>
                <a:spcPct val="80000"/>
              </a:lnSpc>
              <a:buFontTx/>
              <a:buNone/>
            </a:pPr>
            <a:r>
              <a:rPr lang="en-US" sz="1400" b="1" dirty="0">
                <a:latin typeface="Trebuchet MS" pitchFamily="34" charset="0"/>
              </a:rPr>
              <a:t>s(3,:) = [1 0 1]; t(3,1) = -1;    s(4,:) = [1 0 0]; t(4,1) = -1;</a:t>
            </a:r>
            <a:endParaRPr lang="en-US" sz="1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533400" y="304800"/>
            <a:ext cx="8839200" cy="6553200"/>
          </a:xfrm>
        </p:spPr>
        <p:txBody>
          <a:bodyPr/>
          <a:lstStyle/>
          <a:p>
            <a:pPr>
              <a:lnSpc>
                <a:spcPct val="80000"/>
              </a:lnSpc>
              <a:buFontTx/>
              <a:buNone/>
            </a:pPr>
            <a:r>
              <a:rPr lang="en-US" sz="2000" b="1" dirty="0">
                <a:latin typeface="Trebuchet MS" pitchFamily="34" charset="0"/>
              </a:rPr>
              <a:t>%%%%%%%%%%%%%%%%%% Part 2 %%%%%%%%%%%%%%%%%%</a:t>
            </a:r>
          </a:p>
          <a:p>
            <a:pPr>
              <a:lnSpc>
                <a:spcPct val="80000"/>
              </a:lnSpc>
              <a:buFontTx/>
              <a:buNone/>
            </a:pPr>
            <a:endParaRPr lang="en-US" sz="2000" b="1" dirty="0">
              <a:latin typeface="Trebuchet MS" pitchFamily="34" charset="0"/>
            </a:endParaRPr>
          </a:p>
          <a:p>
            <a:pPr>
              <a:lnSpc>
                <a:spcPct val="80000"/>
              </a:lnSpc>
              <a:buFontTx/>
              <a:buNone/>
            </a:pPr>
            <a:r>
              <a:rPr lang="en-US" sz="2000" b="1" dirty="0">
                <a:latin typeface="Trebuchet MS" pitchFamily="34" charset="0"/>
              </a:rPr>
              <a:t>% Step 1: While stopping condition is false, do steps 1 to 6</a:t>
            </a:r>
          </a:p>
          <a:p>
            <a:pPr>
              <a:lnSpc>
                <a:spcPct val="80000"/>
              </a:lnSpc>
              <a:buFontTx/>
              <a:buNone/>
            </a:pPr>
            <a:r>
              <a:rPr lang="en-US" sz="2000" b="1" dirty="0">
                <a:latin typeface="Trebuchet MS" pitchFamily="34" charset="0"/>
              </a:rPr>
              <a:t>while </a:t>
            </a:r>
            <a:r>
              <a:rPr lang="en-US" sz="2000" b="1" dirty="0" err="1">
                <a:latin typeface="Trebuchet MS" pitchFamily="34" charset="0"/>
              </a:rPr>
              <a:t>stopFlag</a:t>
            </a:r>
            <a:r>
              <a:rPr lang="en-US" sz="2000" b="1" dirty="0">
                <a:latin typeface="Trebuchet MS" pitchFamily="34" charset="0"/>
              </a:rPr>
              <a:t> &lt; 0</a:t>
            </a:r>
          </a:p>
          <a:p>
            <a:pPr>
              <a:lnSpc>
                <a:spcPct val="80000"/>
              </a:lnSpc>
              <a:buFontTx/>
              <a:buNone/>
            </a:pPr>
            <a:r>
              <a:rPr lang="en-US" sz="2000" b="1" dirty="0">
                <a:latin typeface="Trebuchet MS" pitchFamily="34" charset="0"/>
              </a:rPr>
              <a:t>   % Step 2: For each training pair s:t, do steps 3 to 5</a:t>
            </a:r>
          </a:p>
          <a:p>
            <a:pPr>
              <a:lnSpc>
                <a:spcPct val="80000"/>
              </a:lnSpc>
              <a:buFontTx/>
              <a:buNone/>
            </a:pPr>
            <a:r>
              <a:rPr lang="en-US" sz="2000" b="1" dirty="0">
                <a:latin typeface="Trebuchet MS" pitchFamily="34" charset="0"/>
              </a:rPr>
              <a:t>   </a:t>
            </a:r>
            <a:r>
              <a:rPr lang="en-US" sz="2000" b="1" dirty="0" err="1">
                <a:latin typeface="Trebuchet MS" pitchFamily="34" charset="0"/>
              </a:rPr>
              <a:t>wtChange</a:t>
            </a:r>
            <a:r>
              <a:rPr lang="en-US" sz="2000" b="1" dirty="0">
                <a:latin typeface="Trebuchet MS" pitchFamily="34" charset="0"/>
              </a:rPr>
              <a:t> = -1;</a:t>
            </a:r>
          </a:p>
          <a:p>
            <a:pPr>
              <a:lnSpc>
                <a:spcPct val="80000"/>
              </a:lnSpc>
              <a:buFontTx/>
              <a:buNone/>
            </a:pPr>
            <a:r>
              <a:rPr lang="en-US" sz="2000" b="1" dirty="0">
                <a:latin typeface="Trebuchet MS" pitchFamily="34" charset="0"/>
              </a:rPr>
              <a:t>   for </a:t>
            </a:r>
            <a:r>
              <a:rPr lang="en-US" sz="2000" b="1" dirty="0" err="1">
                <a:latin typeface="Trebuchet MS" pitchFamily="34" charset="0"/>
              </a:rPr>
              <a:t>i</a:t>
            </a:r>
            <a:r>
              <a:rPr lang="en-US" sz="2000" b="1" dirty="0">
                <a:latin typeface="Trebuchet MS" pitchFamily="34" charset="0"/>
              </a:rPr>
              <a:t>=1:noOfTrainingPatterns</a:t>
            </a:r>
          </a:p>
          <a:p>
            <a:pPr>
              <a:lnSpc>
                <a:spcPct val="80000"/>
              </a:lnSpc>
              <a:buFontTx/>
              <a:buNone/>
            </a:pPr>
            <a:r>
              <a:rPr lang="en-US" sz="2000" b="1" dirty="0">
                <a:latin typeface="Trebuchet MS" pitchFamily="34" charset="0"/>
              </a:rPr>
              <a:t>      %Step 3: Set activations of each input unit</a:t>
            </a:r>
          </a:p>
          <a:p>
            <a:pPr>
              <a:lnSpc>
                <a:spcPct val="80000"/>
              </a:lnSpc>
              <a:buFontTx/>
              <a:buNone/>
            </a:pPr>
            <a:r>
              <a:rPr lang="en-US" sz="2000" b="1" dirty="0">
                <a:latin typeface="Trebuchet MS" pitchFamily="34" charset="0"/>
              </a:rPr>
              <a:t>      x = s(</a:t>
            </a:r>
            <a:r>
              <a:rPr lang="en-US" sz="2000" b="1" dirty="0" err="1">
                <a:latin typeface="Trebuchet MS" pitchFamily="34" charset="0"/>
              </a:rPr>
              <a:t>i</a:t>
            </a:r>
            <a:r>
              <a:rPr lang="en-US" sz="2000" b="1" dirty="0">
                <a:latin typeface="Trebuchet MS" pitchFamily="34" charset="0"/>
              </a:rPr>
              <a:t>,:); </a:t>
            </a:r>
            <a:r>
              <a:rPr lang="en-US" sz="2000" b="1" dirty="0" err="1">
                <a:latin typeface="Trebuchet MS" pitchFamily="34" charset="0"/>
              </a:rPr>
              <a:t>outDesired</a:t>
            </a:r>
            <a:r>
              <a:rPr lang="en-US" sz="2000" b="1" dirty="0">
                <a:latin typeface="Trebuchet MS" pitchFamily="34" charset="0"/>
              </a:rPr>
              <a:t> = t(</a:t>
            </a:r>
            <a:r>
              <a:rPr lang="en-US" sz="2000" b="1" dirty="0" err="1">
                <a:latin typeface="Trebuchet MS" pitchFamily="34" charset="0"/>
              </a:rPr>
              <a:t>i</a:t>
            </a:r>
            <a:r>
              <a:rPr lang="en-US" sz="2000" b="1" dirty="0">
                <a:latin typeface="Trebuchet MS" pitchFamily="34" charset="0"/>
              </a:rPr>
              <a:t>,:);</a:t>
            </a:r>
          </a:p>
          <a:p>
            <a:pPr>
              <a:lnSpc>
                <a:spcPct val="80000"/>
              </a:lnSpc>
              <a:buFontTx/>
              <a:buNone/>
            </a:pPr>
            <a:r>
              <a:rPr lang="en-US" sz="2000" b="1" dirty="0">
                <a:latin typeface="Trebuchet MS" pitchFamily="34" charset="0"/>
              </a:rPr>
              <a:t>      % Step 4: Compute activation of the output unit</a:t>
            </a:r>
          </a:p>
          <a:p>
            <a:pPr>
              <a:lnSpc>
                <a:spcPct val="80000"/>
              </a:lnSpc>
              <a:buFontTx/>
              <a:buNone/>
            </a:pPr>
            <a:r>
              <a:rPr lang="en-US" sz="2000" b="1" dirty="0">
                <a:latin typeface="Trebuchet MS" pitchFamily="34" charset="0"/>
              </a:rPr>
              <a:t>      % Calculate the net input</a:t>
            </a:r>
          </a:p>
          <a:p>
            <a:pPr>
              <a:lnSpc>
                <a:spcPct val="80000"/>
              </a:lnSpc>
              <a:buFontTx/>
              <a:buNone/>
            </a:pPr>
            <a:r>
              <a:rPr lang="en-US" sz="2000" b="1" dirty="0">
                <a:latin typeface="Trebuchet MS" pitchFamily="34" charset="0"/>
              </a:rPr>
              <a:t>      yin = x*w';</a:t>
            </a:r>
          </a:p>
          <a:p>
            <a:pPr>
              <a:lnSpc>
                <a:spcPct val="80000"/>
              </a:lnSpc>
              <a:buFontTx/>
              <a:buNone/>
            </a:pPr>
            <a:r>
              <a:rPr lang="en-US" sz="2000" b="1" dirty="0">
                <a:latin typeface="Trebuchet MS" pitchFamily="34" charset="0"/>
              </a:rPr>
              <a:t>      if yin &gt; theta</a:t>
            </a:r>
          </a:p>
          <a:p>
            <a:pPr>
              <a:lnSpc>
                <a:spcPct val="80000"/>
              </a:lnSpc>
              <a:buFontTx/>
              <a:buNone/>
            </a:pPr>
            <a:r>
              <a:rPr lang="en-US" sz="2000" b="1" dirty="0">
                <a:latin typeface="Trebuchet MS" pitchFamily="34" charset="0"/>
              </a:rPr>
              <a:t>         y = </a:t>
            </a:r>
            <a:r>
              <a:rPr lang="en-US" sz="2000" b="1" dirty="0" smtClean="0">
                <a:latin typeface="Trebuchet MS" pitchFamily="34" charset="0"/>
              </a:rPr>
              <a:t>1;</a:t>
            </a:r>
            <a:endParaRPr lang="en-US" sz="2000" b="1" dirty="0">
              <a:latin typeface="Trebuchet MS" pitchFamily="34" charset="0"/>
            </a:endParaRPr>
          </a:p>
          <a:p>
            <a:pPr>
              <a:lnSpc>
                <a:spcPct val="80000"/>
              </a:lnSpc>
              <a:buFontTx/>
              <a:buNone/>
            </a:pPr>
            <a:r>
              <a:rPr lang="en-US" sz="2000" b="1" dirty="0">
                <a:latin typeface="Trebuchet MS" pitchFamily="34" charset="0"/>
              </a:rPr>
              <a:t>      </a:t>
            </a:r>
            <a:r>
              <a:rPr lang="en-US" sz="2000" b="1" dirty="0" err="1">
                <a:latin typeface="Trebuchet MS" pitchFamily="34" charset="0"/>
              </a:rPr>
              <a:t>elseif</a:t>
            </a:r>
            <a:r>
              <a:rPr lang="en-US" sz="2000" b="1" dirty="0">
                <a:latin typeface="Trebuchet MS" pitchFamily="34" charset="0"/>
              </a:rPr>
              <a:t> yin &lt; -theta</a:t>
            </a:r>
          </a:p>
          <a:p>
            <a:pPr>
              <a:lnSpc>
                <a:spcPct val="80000"/>
              </a:lnSpc>
              <a:buFontTx/>
              <a:buNone/>
            </a:pPr>
            <a:r>
              <a:rPr lang="en-US" sz="2000" b="1" dirty="0">
                <a:latin typeface="Trebuchet MS" pitchFamily="34" charset="0"/>
              </a:rPr>
              <a:t>         y = -</a:t>
            </a:r>
            <a:r>
              <a:rPr lang="en-US" sz="2000" b="1" dirty="0" smtClean="0">
                <a:latin typeface="Trebuchet MS" pitchFamily="34" charset="0"/>
              </a:rPr>
              <a:t>1;</a:t>
            </a:r>
            <a:endParaRPr lang="en-US" sz="2000" b="1" dirty="0">
              <a:latin typeface="Trebuchet MS" pitchFamily="34" charset="0"/>
            </a:endParaRPr>
          </a:p>
          <a:p>
            <a:pPr>
              <a:lnSpc>
                <a:spcPct val="80000"/>
              </a:lnSpc>
              <a:buFontTx/>
              <a:buNone/>
            </a:pPr>
            <a:r>
              <a:rPr lang="en-US" sz="2000" b="1" dirty="0">
                <a:latin typeface="Trebuchet MS" pitchFamily="34" charset="0"/>
              </a:rPr>
              <a:t>      else</a:t>
            </a:r>
          </a:p>
          <a:p>
            <a:pPr>
              <a:lnSpc>
                <a:spcPct val="80000"/>
              </a:lnSpc>
              <a:buFontTx/>
              <a:buNone/>
            </a:pPr>
            <a:r>
              <a:rPr lang="en-US" sz="2000" b="1" dirty="0">
                <a:latin typeface="Trebuchet MS" pitchFamily="34" charset="0"/>
              </a:rPr>
              <a:t>         y = </a:t>
            </a:r>
            <a:r>
              <a:rPr lang="en-US" sz="2000" b="1" dirty="0" smtClean="0">
                <a:latin typeface="Trebuchet MS" pitchFamily="34" charset="0"/>
              </a:rPr>
              <a:t>0;</a:t>
            </a:r>
            <a:endParaRPr lang="en-US" sz="2000" b="1" dirty="0">
              <a:latin typeface="Trebuchet MS" pitchFamily="34" charset="0"/>
            </a:endParaRPr>
          </a:p>
          <a:p>
            <a:pPr>
              <a:lnSpc>
                <a:spcPct val="80000"/>
              </a:lnSpc>
              <a:buFontTx/>
              <a:buNone/>
            </a:pPr>
            <a:r>
              <a:rPr lang="en-US" sz="2000" b="1" dirty="0">
                <a:latin typeface="Trebuchet MS" pitchFamily="34" charset="0"/>
              </a:rPr>
              <a:t>      end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304800" y="304800"/>
            <a:ext cx="9067800" cy="6553200"/>
          </a:xfrm>
        </p:spPr>
        <p:txBody>
          <a:bodyPr/>
          <a:lstStyle/>
          <a:p>
            <a:pPr>
              <a:lnSpc>
                <a:spcPct val="90000"/>
              </a:lnSpc>
              <a:buFontTx/>
              <a:buNone/>
            </a:pPr>
            <a:r>
              <a:rPr lang="en-US" b="1" dirty="0">
                <a:latin typeface="Trebuchet MS" pitchFamily="34" charset="0"/>
              </a:rPr>
              <a:t>% Step 5: Update biases and weights</a:t>
            </a:r>
          </a:p>
          <a:p>
            <a:pPr>
              <a:lnSpc>
                <a:spcPct val="90000"/>
              </a:lnSpc>
              <a:buFontTx/>
              <a:buNone/>
            </a:pPr>
            <a:r>
              <a:rPr lang="en-US" b="1" dirty="0">
                <a:latin typeface="Trebuchet MS" pitchFamily="34" charset="0"/>
              </a:rPr>
              <a:t>      if abs(</a:t>
            </a:r>
            <a:r>
              <a:rPr lang="en-US" b="1" dirty="0" err="1">
                <a:latin typeface="Trebuchet MS" pitchFamily="34" charset="0"/>
              </a:rPr>
              <a:t>outDesired</a:t>
            </a:r>
            <a:r>
              <a:rPr lang="en-US" b="1" dirty="0">
                <a:latin typeface="Trebuchet MS" pitchFamily="34" charset="0"/>
              </a:rPr>
              <a:t>-y) &gt; epsilon </a:t>
            </a:r>
          </a:p>
          <a:p>
            <a:pPr>
              <a:lnSpc>
                <a:spcPct val="90000"/>
              </a:lnSpc>
              <a:buFontTx/>
              <a:buNone/>
            </a:pPr>
            <a:r>
              <a:rPr lang="en-US" b="1" dirty="0">
                <a:latin typeface="Trebuchet MS" pitchFamily="34" charset="0"/>
              </a:rPr>
              <a:t>         w = w + (alpha*</a:t>
            </a:r>
            <a:r>
              <a:rPr lang="en-US" b="1" dirty="0" err="1">
                <a:latin typeface="Trebuchet MS" pitchFamily="34" charset="0"/>
              </a:rPr>
              <a:t>outDesired</a:t>
            </a:r>
            <a:r>
              <a:rPr lang="en-US" b="1" dirty="0">
                <a:latin typeface="Trebuchet MS" pitchFamily="34" charset="0"/>
              </a:rPr>
              <a:t>).*x; </a:t>
            </a:r>
            <a:r>
              <a:rPr lang="en-US" b="1" dirty="0" err="1">
                <a:latin typeface="Trebuchet MS" pitchFamily="34" charset="0"/>
              </a:rPr>
              <a:t>wtChange</a:t>
            </a:r>
            <a:r>
              <a:rPr lang="en-US" b="1" dirty="0">
                <a:latin typeface="Trebuchet MS" pitchFamily="34" charset="0"/>
              </a:rPr>
              <a:t> = </a:t>
            </a:r>
            <a:r>
              <a:rPr lang="en-US" b="1" dirty="0" smtClean="0">
                <a:latin typeface="Trebuchet MS" pitchFamily="34" charset="0"/>
              </a:rPr>
              <a:t>1;</a:t>
            </a:r>
            <a:endParaRPr lang="en-US" b="1" dirty="0">
              <a:latin typeface="Trebuchet MS" pitchFamily="34" charset="0"/>
            </a:endParaRP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epoch, x, yin, y, </a:t>
            </a:r>
            <a:r>
              <a:rPr lang="en-US" b="1" dirty="0" err="1">
                <a:latin typeface="Trebuchet MS" pitchFamily="34" charset="0"/>
              </a:rPr>
              <a:t>outDesired</a:t>
            </a:r>
            <a:r>
              <a:rPr lang="en-US" b="1" dirty="0">
                <a:latin typeface="Trebuchet MS" pitchFamily="34" charset="0"/>
              </a:rPr>
              <a:t>, w</a:t>
            </a: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if </a:t>
            </a:r>
            <a:r>
              <a:rPr lang="en-US" b="1" dirty="0" err="1">
                <a:latin typeface="Trebuchet MS" pitchFamily="34" charset="0"/>
              </a:rPr>
              <a:t>wtChange</a:t>
            </a:r>
            <a:r>
              <a:rPr lang="en-US" b="1" dirty="0">
                <a:latin typeface="Trebuchet MS" pitchFamily="34" charset="0"/>
              </a:rPr>
              <a:t> &lt; 0 </a:t>
            </a:r>
          </a:p>
          <a:p>
            <a:pPr>
              <a:lnSpc>
                <a:spcPct val="90000"/>
              </a:lnSpc>
              <a:buFontTx/>
              <a:buNone/>
            </a:pPr>
            <a:r>
              <a:rPr lang="en-US" b="1" dirty="0">
                <a:latin typeface="Trebuchet MS" pitchFamily="34" charset="0"/>
              </a:rPr>
              <a:t>      </a:t>
            </a:r>
            <a:r>
              <a:rPr lang="en-US" b="1" dirty="0" err="1">
                <a:latin typeface="Trebuchet MS" pitchFamily="34" charset="0"/>
              </a:rPr>
              <a:t>stopFlag</a:t>
            </a:r>
            <a:r>
              <a:rPr lang="en-US" b="1" dirty="0">
                <a:latin typeface="Trebuchet MS" pitchFamily="34" charset="0"/>
              </a:rPr>
              <a:t> = </a:t>
            </a:r>
            <a:r>
              <a:rPr lang="en-US" b="1" dirty="0" smtClean="0">
                <a:latin typeface="Trebuchet MS" pitchFamily="34" charset="0"/>
              </a:rPr>
              <a:t>1;</a:t>
            </a:r>
            <a:endParaRPr lang="en-US" b="1" dirty="0">
              <a:latin typeface="Trebuchet MS" pitchFamily="34" charset="0"/>
            </a:endParaRP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epoch = epoch + 1;</a:t>
            </a:r>
          </a:p>
          <a:p>
            <a:pPr>
              <a:lnSpc>
                <a:spcPct val="90000"/>
              </a:lnSpc>
              <a:buFontTx/>
              <a:buNone/>
            </a:pPr>
            <a:r>
              <a:rPr lang="en-US" b="1" dirty="0">
                <a:latin typeface="Trebuchet MS" pitchFamily="34" charset="0"/>
              </a:rPr>
              <a:t>end % of while loop</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609600" y="381000"/>
            <a:ext cx="8763000" cy="5943600"/>
          </a:xfrm>
        </p:spPr>
        <p:txBody>
          <a:bodyPr/>
          <a:lstStyle/>
          <a:p>
            <a:pPr>
              <a:lnSpc>
                <a:spcPct val="80000"/>
              </a:lnSpc>
              <a:buFontTx/>
              <a:buNone/>
            </a:pPr>
            <a:r>
              <a:rPr lang="en-US" sz="1800" b="1">
                <a:latin typeface="Trebuchet MS" pitchFamily="34" charset="0"/>
              </a:rPr>
              <a:t>%%%%%%%%%% Part 3 %%%%%%%%%%%%</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Lets pick one pattern at random from the training data.</a:t>
            </a:r>
          </a:p>
          <a:p>
            <a:pPr>
              <a:lnSpc>
                <a:spcPct val="80000"/>
              </a:lnSpc>
              <a:buFontTx/>
              <a:buNone/>
            </a:pPr>
            <a:r>
              <a:rPr lang="en-US" sz="1800" b="1">
                <a:latin typeface="Trebuchet MS" pitchFamily="34" charset="0"/>
              </a:rPr>
              <a:t>p=fix(1+rand*(noOfTrainingPatterns-1))</a:t>
            </a:r>
          </a:p>
          <a:p>
            <a:pPr>
              <a:lnSpc>
                <a:spcPct val="80000"/>
              </a:lnSpc>
              <a:buFontTx/>
              <a:buNone/>
            </a:pPr>
            <a:r>
              <a:rPr lang="en-US" sz="1800" b="1">
                <a:latin typeface="Trebuchet MS" pitchFamily="34" charset="0"/>
              </a:rPr>
              <a:t>x=s(p,:) </a:t>
            </a:r>
          </a:p>
          <a:p>
            <a:pPr>
              <a:lnSpc>
                <a:spcPct val="80000"/>
              </a:lnSpc>
              <a:buFontTx/>
              <a:buNone/>
            </a:pPr>
            <a:r>
              <a:rPr lang="en-US" sz="1800" b="1">
                <a:latin typeface="Trebuchet MS" pitchFamily="34" charset="0"/>
              </a:rPr>
              <a:t>outDesired=t(p,:)</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For testing, we simply give this as input to the trained net</a:t>
            </a:r>
          </a:p>
          <a:p>
            <a:pPr>
              <a:lnSpc>
                <a:spcPct val="80000"/>
              </a:lnSpc>
              <a:buFontTx/>
              <a:buNone/>
            </a:pPr>
            <a:r>
              <a:rPr lang="en-US" sz="1800" b="1">
                <a:latin typeface="Trebuchet MS" pitchFamily="34" charset="0"/>
              </a:rPr>
              <a:t>% and find out the output.</a:t>
            </a:r>
          </a:p>
          <a:p>
            <a:pPr>
              <a:lnSpc>
                <a:spcPct val="80000"/>
              </a:lnSpc>
              <a:buFontTx/>
              <a:buNone/>
            </a:pPr>
            <a:r>
              <a:rPr lang="en-US" sz="1800" b="1">
                <a:latin typeface="Trebuchet MS" pitchFamily="34" charset="0"/>
              </a:rPr>
              <a:t>yin = x*w';</a:t>
            </a:r>
          </a:p>
          <a:p>
            <a:pPr>
              <a:lnSpc>
                <a:spcPct val="80000"/>
              </a:lnSpc>
              <a:buFontTx/>
              <a:buNone/>
            </a:pPr>
            <a:r>
              <a:rPr lang="en-US" sz="1800" b="1">
                <a:latin typeface="Trebuchet MS" pitchFamily="34" charset="0"/>
              </a:rPr>
              <a:t>if yin &gt; theta</a:t>
            </a:r>
          </a:p>
          <a:p>
            <a:pPr>
              <a:lnSpc>
                <a:spcPct val="80000"/>
              </a:lnSpc>
              <a:buFontTx/>
              <a:buNone/>
            </a:pPr>
            <a:r>
              <a:rPr lang="en-US" sz="1800" b="1">
                <a:latin typeface="Trebuchet MS" pitchFamily="34" charset="0"/>
              </a:rPr>
              <a:t>   y = 1.;</a:t>
            </a:r>
          </a:p>
          <a:p>
            <a:pPr>
              <a:lnSpc>
                <a:spcPct val="80000"/>
              </a:lnSpc>
              <a:buFontTx/>
              <a:buNone/>
            </a:pPr>
            <a:r>
              <a:rPr lang="en-US" sz="1800" b="1">
                <a:latin typeface="Trebuchet MS" pitchFamily="34" charset="0"/>
              </a:rPr>
              <a:t>elseif yin &lt; -theta</a:t>
            </a:r>
          </a:p>
          <a:p>
            <a:pPr>
              <a:lnSpc>
                <a:spcPct val="80000"/>
              </a:lnSpc>
              <a:buFontTx/>
              <a:buNone/>
            </a:pPr>
            <a:r>
              <a:rPr lang="en-US" sz="1800" b="1">
                <a:latin typeface="Trebuchet MS" pitchFamily="34" charset="0"/>
              </a:rPr>
              <a:t>   y = -1.;</a:t>
            </a:r>
          </a:p>
          <a:p>
            <a:pPr>
              <a:lnSpc>
                <a:spcPct val="80000"/>
              </a:lnSpc>
              <a:buFontTx/>
              <a:buNone/>
            </a:pPr>
            <a:r>
              <a:rPr lang="en-US" sz="1800" b="1">
                <a:latin typeface="Trebuchet MS" pitchFamily="34" charset="0"/>
              </a:rPr>
              <a:t>else</a:t>
            </a:r>
          </a:p>
          <a:p>
            <a:pPr>
              <a:lnSpc>
                <a:spcPct val="80000"/>
              </a:lnSpc>
              <a:buFontTx/>
              <a:buNone/>
            </a:pPr>
            <a:r>
              <a:rPr lang="en-US" sz="1800" b="1">
                <a:latin typeface="Trebuchet MS" pitchFamily="34" charset="0"/>
              </a:rPr>
              <a:t>   y = 0.;</a:t>
            </a:r>
          </a:p>
          <a:p>
            <a:pPr>
              <a:lnSpc>
                <a:spcPct val="80000"/>
              </a:lnSpc>
              <a:buFontTx/>
              <a:buNone/>
            </a:pPr>
            <a:r>
              <a:rPr lang="en-US" sz="1800" b="1">
                <a:latin typeface="Trebuchet MS" pitchFamily="34" charset="0"/>
              </a:rPr>
              <a:t>end</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print y and the desired output</a:t>
            </a:r>
          </a:p>
          <a:p>
            <a:pPr>
              <a:lnSpc>
                <a:spcPct val="80000"/>
              </a:lnSpc>
              <a:buFontTx/>
              <a:buNone/>
            </a:pPr>
            <a:r>
              <a:rPr lang="en-US" sz="1800" b="1">
                <a:latin typeface="Trebuchet MS" pitchFamily="34" charset="0"/>
              </a:rPr>
              <a:t>y, outDesired</a:t>
            </a:r>
          </a:p>
          <a:p>
            <a:pPr>
              <a:lnSpc>
                <a:spcPct val="80000"/>
              </a:lnSpc>
              <a:buFontTx/>
              <a:buNone/>
            </a:pPr>
            <a:endParaRPr lang="en-US" sz="1800" b="1">
              <a:latin typeface="Trebuchet MS" pitchFamily="34" charset="0"/>
            </a:endParaRPr>
          </a:p>
          <a:p>
            <a:pPr>
              <a:lnSpc>
                <a:spcPct val="80000"/>
              </a:lnSpc>
              <a:buFontTx/>
              <a:buNone/>
            </a:pPr>
            <a:endParaRPr lang="en-US" sz="1800" b="1"/>
          </a:p>
          <a:p>
            <a:pPr>
              <a:lnSpc>
                <a:spcPct val="80000"/>
              </a:lnSpc>
              <a:buFontTx/>
              <a:buNone/>
            </a:pPr>
            <a:endParaRPr lang="en-US" sz="18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0" y="0"/>
            <a:ext cx="8839200" cy="7315200"/>
          </a:xfrm>
        </p:spPr>
        <p:txBody>
          <a:bodyPr/>
          <a:lstStyle/>
          <a:p>
            <a:pPr algn="ctr">
              <a:lnSpc>
                <a:spcPct val="80000"/>
              </a:lnSpc>
              <a:buFontTx/>
              <a:buNone/>
            </a:pPr>
            <a:r>
              <a:rPr lang="en-US" sz="2400" b="1" dirty="0">
                <a:solidFill>
                  <a:srgbClr val="FF0000"/>
                </a:solidFill>
                <a:latin typeface="Trebuchet MS" pitchFamily="34" charset="0"/>
              </a:rPr>
              <a:t>Assignment No. 1</a:t>
            </a:r>
          </a:p>
          <a:p>
            <a:pPr>
              <a:lnSpc>
                <a:spcPct val="80000"/>
              </a:lnSpc>
              <a:buFontTx/>
              <a:buNone/>
            </a:pPr>
            <a:r>
              <a:rPr lang="en-US" sz="1800" b="1" dirty="0">
                <a:latin typeface="Trebuchet MS" pitchFamily="34" charset="0"/>
              </a:rPr>
              <a:t>	 </a:t>
            </a:r>
            <a:r>
              <a:rPr lang="en-US" sz="1600" dirty="0"/>
              <a:t>Note: Please submit your assignment (both in hard- and soft copy form) by </a:t>
            </a:r>
            <a:r>
              <a:rPr lang="en-US" sz="1600" dirty="0" smtClean="0"/>
              <a:t>3:30</a:t>
            </a:r>
            <a:r>
              <a:rPr lang="en-US" sz="1600" dirty="0" smtClean="0"/>
              <a:t>pm Monday</a:t>
            </a:r>
            <a:r>
              <a:rPr lang="en-US" sz="1600" smtClean="0"/>
              <a:t>, March 3rd , 2014).</a:t>
            </a:r>
            <a:r>
              <a:rPr lang="en-US" sz="1800" b="1" smtClean="0">
                <a:latin typeface="Trebuchet MS" pitchFamily="34" charset="0"/>
              </a:rPr>
              <a:t> </a:t>
            </a:r>
            <a:r>
              <a:rPr lang="en-US" sz="1800" b="1" dirty="0">
                <a:latin typeface="Trebuchet MS" pitchFamily="34" charset="0"/>
              </a:rPr>
              <a:t>Please carry out the following exercises by doing appropriate modification in the above code.</a:t>
            </a:r>
          </a:p>
          <a:p>
            <a:pPr>
              <a:lnSpc>
                <a:spcPct val="80000"/>
              </a:lnSpc>
              <a:buFontTx/>
              <a:buNone/>
            </a:pPr>
            <a:r>
              <a:rPr lang="en-US" sz="2000" b="1" u="sng" dirty="0">
                <a:solidFill>
                  <a:srgbClr val="FF0000"/>
                </a:solidFill>
                <a:latin typeface="Trebuchet MS" pitchFamily="34" charset="0"/>
              </a:rPr>
              <a:t>Exercise 1</a:t>
            </a:r>
            <a:r>
              <a:rPr lang="en-US" sz="1800" b="1" dirty="0">
                <a:latin typeface="Trebuchet MS" pitchFamily="34" charset="0"/>
              </a:rPr>
              <a:t>: Consider the training data for the </a:t>
            </a:r>
            <a:r>
              <a:rPr lang="en-US" sz="1800" b="1" dirty="0" err="1">
                <a:latin typeface="Trebuchet MS" pitchFamily="34" charset="0"/>
              </a:rPr>
              <a:t>Perceptron</a:t>
            </a:r>
            <a:r>
              <a:rPr lang="en-US" sz="1800" b="1" dirty="0">
                <a:latin typeface="Trebuchet MS" pitchFamily="34" charset="0"/>
              </a:rPr>
              <a:t> used above</a:t>
            </a:r>
          </a:p>
          <a:p>
            <a:pPr>
              <a:lnSpc>
                <a:spcPct val="80000"/>
              </a:lnSpc>
              <a:buFontTx/>
              <a:buNone/>
            </a:pPr>
            <a:r>
              <a:rPr lang="en-US" sz="1800" b="1" dirty="0">
                <a:latin typeface="Trebuchet MS" pitchFamily="34" charset="0"/>
              </a:rPr>
              <a:t>	      		Inputs	 	              target</a:t>
            </a:r>
          </a:p>
          <a:p>
            <a:pPr>
              <a:lnSpc>
                <a:spcPct val="80000"/>
              </a:lnSpc>
              <a:buFontTx/>
              <a:buNone/>
            </a:pPr>
            <a:r>
              <a:rPr lang="en-US" sz="1800" b="1" dirty="0">
                <a:latin typeface="Trebuchet MS" pitchFamily="34" charset="0"/>
              </a:rPr>
              <a:t>		x1	x2	x3	bias	   t</a:t>
            </a:r>
          </a:p>
          <a:p>
            <a:pPr>
              <a:lnSpc>
                <a:spcPct val="80000"/>
              </a:lnSpc>
              <a:buFontTx/>
              <a:buNone/>
            </a:pPr>
            <a:r>
              <a:rPr lang="en-US" sz="1800" b="1" dirty="0">
                <a:latin typeface="Trebuchet MS" pitchFamily="34" charset="0"/>
              </a:rPr>
              <a:t>		1	1	1	1	   1</a:t>
            </a:r>
          </a:p>
          <a:p>
            <a:pPr>
              <a:lnSpc>
                <a:spcPct val="80000"/>
              </a:lnSpc>
              <a:buFontTx/>
              <a:buNone/>
            </a:pPr>
            <a:r>
              <a:rPr lang="en-US" sz="1800" b="1" dirty="0">
                <a:latin typeface="Trebuchet MS" pitchFamily="34" charset="0"/>
              </a:rPr>
              <a:t>		1	1	0	1	  -1</a:t>
            </a:r>
          </a:p>
          <a:p>
            <a:pPr>
              <a:lnSpc>
                <a:spcPct val="80000"/>
              </a:lnSpc>
              <a:buFontTx/>
              <a:buNone/>
            </a:pPr>
            <a:r>
              <a:rPr lang="en-US" sz="1800" b="1" dirty="0">
                <a:latin typeface="Trebuchet MS" pitchFamily="34" charset="0"/>
              </a:rPr>
              <a:t>		1	0	1	1	  -1</a:t>
            </a:r>
          </a:p>
          <a:p>
            <a:pPr>
              <a:lnSpc>
                <a:spcPct val="80000"/>
              </a:lnSpc>
              <a:buFontTx/>
              <a:buNone/>
            </a:pPr>
            <a:r>
              <a:rPr lang="en-US" sz="1800" b="1" dirty="0">
                <a:latin typeface="Trebuchet MS" pitchFamily="34" charset="0"/>
              </a:rPr>
              <a:t>		0	1	1	1	  -1</a:t>
            </a:r>
          </a:p>
          <a:p>
            <a:pPr>
              <a:lnSpc>
                <a:spcPct val="80000"/>
              </a:lnSpc>
              <a:buFontTx/>
              <a:buNone/>
            </a:pPr>
            <a:r>
              <a:rPr lang="en-US" sz="1800" b="1" dirty="0">
                <a:latin typeface="Trebuchet MS" pitchFamily="34" charset="0"/>
              </a:rPr>
              <a:t>	(i.e. there is one more input neuron now). </a:t>
            </a:r>
            <a:r>
              <a:rPr lang="en-US" sz="1800" b="1" dirty="0" smtClean="0">
                <a:latin typeface="Trebuchet MS" pitchFamily="34" charset="0"/>
              </a:rPr>
              <a:t>Verify </a:t>
            </a:r>
            <a:r>
              <a:rPr lang="en-US" sz="1800" b="1" dirty="0">
                <a:latin typeface="Trebuchet MS" pitchFamily="34" charset="0"/>
              </a:rPr>
              <a:t>that iterations converge after 26 epochs for learning rate equal to 1.0 and theta equal to 0.1, and that the converged set of weights and bias is w1=2, w2 =3, w3 =4 </a:t>
            </a:r>
            <a:r>
              <a:rPr lang="en-US" sz="1800" b="1" dirty="0" smtClean="0">
                <a:latin typeface="Trebuchet MS" pitchFamily="34" charset="0"/>
              </a:rPr>
              <a:t>and </a:t>
            </a:r>
            <a:r>
              <a:rPr lang="en-US" sz="1800" b="1" dirty="0">
                <a:latin typeface="Trebuchet MS" pitchFamily="34" charset="0"/>
              </a:rPr>
              <a:t>b=-8.</a:t>
            </a:r>
          </a:p>
          <a:p>
            <a:pPr>
              <a:lnSpc>
                <a:spcPct val="80000"/>
              </a:lnSpc>
              <a:buFontTx/>
              <a:buNone/>
            </a:pPr>
            <a:r>
              <a:rPr lang="en-US" sz="1800" b="1" dirty="0">
                <a:latin typeface="Trebuchet MS" pitchFamily="34" charset="0"/>
              </a:rPr>
              <a:t> </a:t>
            </a:r>
            <a:r>
              <a:rPr lang="en-US" sz="2000" b="1" u="sng" dirty="0">
                <a:solidFill>
                  <a:srgbClr val="FF0000"/>
                </a:solidFill>
                <a:latin typeface="Trebuchet MS" pitchFamily="34" charset="0"/>
              </a:rPr>
              <a:t>Exercise 2</a:t>
            </a:r>
            <a:r>
              <a:rPr lang="en-US" sz="1800" b="1" dirty="0">
                <a:latin typeface="Trebuchet MS" pitchFamily="34" charset="0"/>
              </a:rPr>
              <a:t>: Plot the changes in the separating lines as they occur in Exercise1.</a:t>
            </a:r>
          </a:p>
          <a:p>
            <a:pPr>
              <a:lnSpc>
                <a:spcPct val="80000"/>
              </a:lnSpc>
              <a:buFontTx/>
              <a:buNone/>
            </a:pPr>
            <a:r>
              <a:rPr lang="en-US" sz="1800" b="1" dirty="0">
                <a:latin typeface="Trebuchet MS" pitchFamily="34" charset="0"/>
              </a:rPr>
              <a:t> </a:t>
            </a:r>
            <a:r>
              <a:rPr lang="en-US" sz="2000" b="1" u="sng" dirty="0">
                <a:solidFill>
                  <a:srgbClr val="FF0000"/>
                </a:solidFill>
                <a:latin typeface="Trebuchet MS" pitchFamily="34" charset="0"/>
              </a:rPr>
              <a:t>Exercise 3</a:t>
            </a:r>
            <a:r>
              <a:rPr lang="en-US" sz="1800" b="1" dirty="0">
                <a:latin typeface="Trebuchet MS" pitchFamily="34" charset="0"/>
              </a:rPr>
              <a:t>: Using the above code, find the weights required to perform the following classification:</a:t>
            </a:r>
          </a:p>
          <a:p>
            <a:pPr>
              <a:lnSpc>
                <a:spcPct val="80000"/>
              </a:lnSpc>
              <a:buFontTx/>
              <a:buNone/>
            </a:pPr>
            <a:r>
              <a:rPr lang="en-US" sz="1800" b="1" dirty="0">
                <a:latin typeface="Trebuchet MS" pitchFamily="34" charset="0"/>
              </a:rPr>
              <a:t>		Vectors (1,1,1,1) and (-1,1,-1,-1) are members of the class (and therefore have target value 1); </a:t>
            </a:r>
          </a:p>
          <a:p>
            <a:pPr>
              <a:lnSpc>
                <a:spcPct val="80000"/>
              </a:lnSpc>
              <a:buFontTx/>
              <a:buNone/>
            </a:pPr>
            <a:r>
              <a:rPr lang="en-US" sz="1800" b="1" dirty="0">
                <a:latin typeface="Trebuchet MS" pitchFamily="34" charset="0"/>
              </a:rPr>
              <a:t>	  	Vectors (1,1,1,-1) and (1,-1,-1,1) are not members of the class (and have target value -1).</a:t>
            </a:r>
          </a:p>
          <a:p>
            <a:pPr>
              <a:lnSpc>
                <a:spcPct val="80000"/>
              </a:lnSpc>
              <a:buFontTx/>
              <a:buNone/>
            </a:pPr>
            <a:r>
              <a:rPr lang="en-US" sz="1800" b="1" dirty="0">
                <a:latin typeface="Trebuchet MS" pitchFamily="34" charset="0"/>
              </a:rPr>
              <a:t>     Use a learning rate of 1 and starting weights of 0. Using each of the training  vectors as input, test the response of the net. Display the number of epochs taken to each the convergence. Also plot the maximum error in each epoch.</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WordArt 4"/>
          <p:cNvSpPr>
            <a:spLocks noChangeArrowheads="1" noChangeShapeType="1" noTextEdit="1"/>
          </p:cNvSpPr>
          <p:nvPr/>
        </p:nvSpPr>
        <p:spPr bwMode="auto">
          <a:xfrm rot="-388947">
            <a:off x="609600" y="2790825"/>
            <a:ext cx="7239000" cy="2695575"/>
          </a:xfrm>
          <a:prstGeom prst="rect">
            <a:avLst/>
          </a:prstGeom>
        </p:spPr>
        <p:txBody>
          <a:bodyPr wrap="none" fromWordArt="1">
            <a:prstTxWarp prst="textSlantUp">
              <a:avLst>
                <a:gd name="adj" fmla="val 32056"/>
              </a:avLst>
            </a:prstTxWarp>
          </a:bodyPr>
          <a:lstStyle/>
          <a:p>
            <a:r>
              <a:rPr lang="en-US" sz="3600" kern="10">
                <a:ln w="9525">
                  <a:solidFill>
                    <a:srgbClr val="CC99FF"/>
                  </a:solidFill>
                  <a:round/>
                  <a:headEnd/>
                  <a:tailEnd/>
                </a:ln>
                <a:gradFill rotWithShape="0">
                  <a:gsLst>
                    <a:gs pos="0">
                      <a:srgbClr val="6600CC"/>
                    </a:gs>
                    <a:gs pos="100000">
                      <a:srgbClr val="CC00CC"/>
                    </a:gs>
                  </a:gsLst>
                  <a:lin ang="5788947" scaled="1"/>
                </a:gradFill>
                <a:effectLst>
                  <a:outerShdw dist="53882" dir="2700000" algn="ctr" rotWithShape="0">
                    <a:srgbClr val="9999FF">
                      <a:alpha val="80000"/>
                    </a:srgbClr>
                  </a:outerShdw>
                </a:effectLst>
                <a:latin typeface="Impact"/>
              </a:rPr>
              <a:t>That's it for today!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04800" y="301625"/>
            <a:ext cx="8153400" cy="688975"/>
          </a:xfrm>
        </p:spPr>
        <p:txBody>
          <a:bodyPr/>
          <a:lstStyle/>
          <a:p>
            <a:r>
              <a:rPr lang="en-US" sz="4000"/>
              <a:t>Pattern Recognition</a:t>
            </a:r>
          </a:p>
        </p:txBody>
      </p:sp>
      <p:sp>
        <p:nvSpPr>
          <p:cNvPr id="88067" name="Rectangle 3"/>
          <p:cNvSpPr>
            <a:spLocks noGrp="1" noChangeArrowheads="1"/>
          </p:cNvSpPr>
          <p:nvPr>
            <p:ph type="body" idx="1"/>
          </p:nvPr>
        </p:nvSpPr>
        <p:spPr>
          <a:xfrm>
            <a:off x="304800" y="1143000"/>
            <a:ext cx="8839200" cy="5715000"/>
          </a:xfrm>
        </p:spPr>
        <p:txBody>
          <a:bodyPr/>
          <a:lstStyle/>
          <a:p>
            <a:r>
              <a:rPr lang="en-US" sz="2800" dirty="0"/>
              <a:t>What is a Pattern?</a:t>
            </a:r>
          </a:p>
          <a:p>
            <a:pPr lvl="1"/>
            <a:r>
              <a:rPr lang="en-US" sz="2400" dirty="0"/>
              <a:t>Patterns can be representations of scenes, objects, temporal sequences, and description of anything physical or abstract.</a:t>
            </a:r>
          </a:p>
          <a:p>
            <a:pPr lvl="2"/>
            <a:r>
              <a:rPr lang="en-US" sz="2000" dirty="0">
                <a:solidFill>
                  <a:srgbClr val="66FF33"/>
                </a:solidFill>
              </a:rPr>
              <a:t>Visual patterns</a:t>
            </a:r>
            <a:r>
              <a:rPr lang="en-US" sz="2000" dirty="0"/>
              <a:t> can be pixels of various colors and intensities.</a:t>
            </a:r>
          </a:p>
          <a:p>
            <a:pPr lvl="2"/>
            <a:r>
              <a:rPr lang="en-US" sz="2000" dirty="0">
                <a:solidFill>
                  <a:srgbClr val="66FF33"/>
                </a:solidFill>
              </a:rPr>
              <a:t>Speech patterns</a:t>
            </a:r>
            <a:r>
              <a:rPr lang="en-US" sz="2000" dirty="0"/>
              <a:t> can be measurements of acoustical waveforms.</a:t>
            </a:r>
          </a:p>
          <a:p>
            <a:pPr lvl="2"/>
            <a:r>
              <a:rPr lang="en-US" sz="2000" dirty="0">
                <a:solidFill>
                  <a:srgbClr val="66FF33"/>
                </a:solidFill>
              </a:rPr>
              <a:t>Patterns in medical diagnosis</a:t>
            </a:r>
            <a:r>
              <a:rPr lang="en-US" sz="2000" dirty="0"/>
              <a:t> </a:t>
            </a:r>
            <a:r>
              <a:rPr lang="en-US" sz="2000" dirty="0" smtClean="0"/>
              <a:t>may </a:t>
            </a:r>
            <a:r>
              <a:rPr lang="en-US" sz="2000" dirty="0"/>
              <a:t>be strings of symptoms detected from </a:t>
            </a:r>
            <a:r>
              <a:rPr lang="en-US" sz="2000" dirty="0" smtClean="0"/>
              <a:t>patients</a:t>
            </a:r>
            <a:r>
              <a:rPr lang="en-US" sz="2000" dirty="0"/>
              <a:t>.</a:t>
            </a:r>
          </a:p>
          <a:p>
            <a:pPr lvl="1"/>
            <a:r>
              <a:rPr lang="en-US" sz="2400" dirty="0"/>
              <a:t>Regardless of the origin of these patterns, they can all be represented as vectors of various dimensions.</a:t>
            </a:r>
          </a:p>
          <a:p>
            <a:pPr lvl="1"/>
            <a:r>
              <a:rPr lang="en-US" sz="2400" dirty="0"/>
              <a:t>These vectors are the </a:t>
            </a:r>
            <a:r>
              <a:rPr lang="en-US" sz="2400" i="1" dirty="0"/>
              <a:t>input patterns</a:t>
            </a:r>
            <a:r>
              <a:rPr lang="en-US" sz="2400" dirty="0"/>
              <a:t> to the pattern recognition systems.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04800" y="301625"/>
            <a:ext cx="8153400" cy="688975"/>
          </a:xfrm>
        </p:spPr>
        <p:txBody>
          <a:bodyPr/>
          <a:lstStyle/>
          <a:p>
            <a:r>
              <a:rPr lang="en-US" sz="4000"/>
              <a:t>Pattern Recognition</a:t>
            </a:r>
          </a:p>
        </p:txBody>
      </p:sp>
      <p:sp>
        <p:nvSpPr>
          <p:cNvPr id="89091" name="Rectangle 3"/>
          <p:cNvSpPr>
            <a:spLocks noGrp="1" noChangeArrowheads="1"/>
          </p:cNvSpPr>
          <p:nvPr>
            <p:ph type="body" idx="1"/>
          </p:nvPr>
        </p:nvSpPr>
        <p:spPr>
          <a:xfrm>
            <a:off x="304800" y="1143000"/>
            <a:ext cx="8839200" cy="5715000"/>
          </a:xfrm>
        </p:spPr>
        <p:txBody>
          <a:bodyPr/>
          <a:lstStyle/>
          <a:p>
            <a:r>
              <a:rPr lang="en-US" sz="2800" dirty="0"/>
              <a:t>Classes and Classification</a:t>
            </a:r>
          </a:p>
          <a:p>
            <a:pPr lvl="1"/>
            <a:r>
              <a:rPr lang="en-US" sz="2400" dirty="0"/>
              <a:t>The </a:t>
            </a:r>
            <a:r>
              <a:rPr lang="en-US" sz="2400" i="1" dirty="0">
                <a:solidFill>
                  <a:srgbClr val="66FF33"/>
                </a:solidFill>
              </a:rPr>
              <a:t>goal</a:t>
            </a:r>
            <a:r>
              <a:rPr lang="en-US" sz="2400" dirty="0"/>
              <a:t> of the pattern recognition process is to identify, or </a:t>
            </a:r>
            <a:r>
              <a:rPr lang="en-US" sz="2400" i="1" dirty="0">
                <a:solidFill>
                  <a:srgbClr val="66FF33"/>
                </a:solidFill>
              </a:rPr>
              <a:t>classify</a:t>
            </a:r>
            <a:r>
              <a:rPr lang="en-US" sz="2400" dirty="0"/>
              <a:t>, input patterns.</a:t>
            </a:r>
          </a:p>
          <a:p>
            <a:pPr lvl="2"/>
            <a:r>
              <a:rPr lang="en-US" sz="2000" dirty="0">
                <a:solidFill>
                  <a:srgbClr val="99FFCC"/>
                </a:solidFill>
              </a:rPr>
              <a:t>Character recognition </a:t>
            </a:r>
            <a:r>
              <a:rPr lang="en-US" sz="2000" dirty="0"/>
              <a:t>may involve the task of identifying an image scanned from a written page of text as one of 26 possible characters of the alphabet.</a:t>
            </a:r>
          </a:p>
          <a:p>
            <a:pPr lvl="2"/>
            <a:r>
              <a:rPr lang="en-US" sz="2000" dirty="0"/>
              <a:t>In </a:t>
            </a:r>
            <a:r>
              <a:rPr lang="en-US" sz="2000" dirty="0">
                <a:solidFill>
                  <a:srgbClr val="99FFCC"/>
                </a:solidFill>
              </a:rPr>
              <a:t>speech recognition</a:t>
            </a:r>
            <a:r>
              <a:rPr lang="en-US" sz="2000" dirty="0"/>
              <a:t>, pattern recognition may involve the discrimination of vectors representing spoken words.</a:t>
            </a:r>
          </a:p>
          <a:p>
            <a:pPr lvl="1"/>
            <a:r>
              <a:rPr lang="en-US" sz="2400" dirty="0"/>
              <a:t>The pattern being recognized is </a:t>
            </a:r>
            <a:r>
              <a:rPr lang="en-US" sz="2400" i="1" dirty="0">
                <a:solidFill>
                  <a:srgbClr val="66FF33"/>
                </a:solidFill>
              </a:rPr>
              <a:t>classified</a:t>
            </a:r>
            <a:r>
              <a:rPr lang="en-US" sz="2400" dirty="0"/>
              <a:t> as belonging to one of a small number of classes.</a:t>
            </a:r>
          </a:p>
          <a:p>
            <a:pPr lvl="2"/>
            <a:r>
              <a:rPr lang="en-US" sz="2000" dirty="0"/>
              <a:t>For example, the 26 characters may be the classes in character recognition.</a:t>
            </a:r>
          </a:p>
          <a:p>
            <a:pPr lvl="2"/>
            <a:r>
              <a:rPr lang="en-US" sz="2000" dirty="0"/>
              <a:t>The scanned input image is classified as one of the alphabet characters.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04800" y="301625"/>
            <a:ext cx="8839200" cy="688975"/>
          </a:xfrm>
        </p:spPr>
        <p:txBody>
          <a:bodyPr/>
          <a:lstStyle/>
          <a:p>
            <a:r>
              <a:rPr lang="en-US" sz="3200" dirty="0"/>
              <a:t>Characteristics in Pattern Recognition</a:t>
            </a:r>
          </a:p>
        </p:txBody>
      </p:sp>
      <p:sp>
        <p:nvSpPr>
          <p:cNvPr id="90115" name="Rectangle 3"/>
          <p:cNvSpPr>
            <a:spLocks noGrp="1" noChangeArrowheads="1"/>
          </p:cNvSpPr>
          <p:nvPr>
            <p:ph type="body" idx="1"/>
          </p:nvPr>
        </p:nvSpPr>
        <p:spPr>
          <a:xfrm>
            <a:off x="304800" y="1143000"/>
            <a:ext cx="8839200" cy="5715000"/>
          </a:xfrm>
        </p:spPr>
        <p:txBody>
          <a:bodyPr/>
          <a:lstStyle/>
          <a:p>
            <a:pPr marL="533400" indent="-533400">
              <a:buFontTx/>
              <a:buAutoNum type="arabicPeriod"/>
            </a:pPr>
            <a:r>
              <a:rPr lang="en-US" sz="2800" b="1">
                <a:latin typeface="Arial" charset="0"/>
              </a:rPr>
              <a:t>Data Space Partitioning</a:t>
            </a:r>
          </a:p>
          <a:p>
            <a:pPr marL="914400" lvl="1" indent="-457200"/>
            <a:r>
              <a:rPr lang="en-US" sz="2400" b="1">
                <a:latin typeface="Arial" charset="0"/>
              </a:rPr>
              <a:t>Pattern recognition results in a partitioning and labeling of regions in the </a:t>
            </a:r>
            <a:r>
              <a:rPr lang="en-US" sz="2400" b="1" i="1">
                <a:solidFill>
                  <a:srgbClr val="66FF33"/>
                </a:solidFill>
                <a:latin typeface="Arial" charset="0"/>
              </a:rPr>
              <a:t>input space</a:t>
            </a:r>
            <a:r>
              <a:rPr lang="en-US" sz="2400" b="1">
                <a:latin typeface="Arial" charset="0"/>
              </a:rPr>
              <a:t>.</a:t>
            </a:r>
          </a:p>
          <a:p>
            <a:pPr marL="914400" lvl="1" indent="-457200"/>
            <a:r>
              <a:rPr lang="en-US" sz="2400" b="1">
                <a:latin typeface="Arial" charset="0"/>
              </a:rPr>
              <a:t>If the input to a pattern recognition system is an N dimensional vector, the input space is a space spanned by all input vectors (each input vector can be viewed as a point, or pattern, in the N dimensional input space).</a:t>
            </a:r>
          </a:p>
          <a:p>
            <a:pPr marL="914400" lvl="1" indent="-457200"/>
            <a:r>
              <a:rPr lang="en-US" sz="2400" b="1">
                <a:latin typeface="Arial" charset="0"/>
              </a:rPr>
              <a:t>Let X be the set of all input patterns, and C be the set of classes.</a:t>
            </a:r>
          </a:p>
          <a:p>
            <a:pPr marL="914400" lvl="1" indent="-457200"/>
            <a:r>
              <a:rPr lang="en-US" sz="2400" b="1">
                <a:latin typeface="Arial" charset="0"/>
              </a:rPr>
              <a:t>Formally, a pattern recognition system P(X) performs a mapping from the input space to the set of possible classes.</a:t>
            </a:r>
          </a:p>
          <a:p>
            <a:pPr marL="914400" lvl="1" indent="-457200">
              <a:buFontTx/>
              <a:buNone/>
            </a:pPr>
            <a:r>
              <a:rPr lang="en-US" sz="2400" b="1">
                <a:latin typeface="Arial" charset="0"/>
              </a:rPr>
              <a:t>			P(X) : X</a:t>
            </a:r>
            <a:r>
              <a:rPr lang="en-US" sz="2400"/>
              <a:t> </a:t>
            </a:r>
            <a:r>
              <a:rPr lang="en-US" b="1">
                <a:latin typeface="Wingdings 3" pitchFamily="18" charset="2"/>
              </a:rPr>
              <a:t>g</a:t>
            </a:r>
            <a:r>
              <a:rPr lang="en-US" sz="2400">
                <a:latin typeface="Arial" charset="0"/>
              </a:rPr>
              <a:t> </a:t>
            </a:r>
            <a:r>
              <a:rPr lang="en-US" sz="2400" b="1">
                <a:latin typeface="Arial" charset="0"/>
              </a:rPr>
              <a:t>C</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04800" y="0"/>
            <a:ext cx="8839200" cy="688975"/>
          </a:xfrm>
        </p:spPr>
        <p:txBody>
          <a:bodyPr/>
          <a:lstStyle/>
          <a:p>
            <a:r>
              <a:rPr lang="en-US" sz="3200"/>
              <a:t>Characteristics in Pattern Recognition</a:t>
            </a:r>
          </a:p>
        </p:txBody>
      </p:sp>
      <p:sp>
        <p:nvSpPr>
          <p:cNvPr id="91139" name="Rectangle 3"/>
          <p:cNvSpPr>
            <a:spLocks noGrp="1" noChangeArrowheads="1"/>
          </p:cNvSpPr>
          <p:nvPr>
            <p:ph type="body" idx="1"/>
          </p:nvPr>
        </p:nvSpPr>
        <p:spPr>
          <a:xfrm>
            <a:off x="304800" y="685800"/>
            <a:ext cx="8839200" cy="990600"/>
          </a:xfrm>
        </p:spPr>
        <p:txBody>
          <a:bodyPr/>
          <a:lstStyle/>
          <a:p>
            <a:pPr marL="533400" indent="-533400">
              <a:buFontTx/>
              <a:buAutoNum type="arabicPeriod"/>
            </a:pPr>
            <a:r>
              <a:rPr lang="en-US" sz="2800" b="1">
                <a:latin typeface="Arial" charset="0"/>
              </a:rPr>
              <a:t>Data Space Partitioning</a:t>
            </a:r>
          </a:p>
          <a:p>
            <a:pPr marL="1295400" lvl="2" indent="-381000">
              <a:buFontTx/>
              <a:buNone/>
            </a:pPr>
            <a:r>
              <a:rPr lang="en-US" sz="2000" b="1">
                <a:latin typeface="Arial" charset="0"/>
              </a:rPr>
              <a:t>(Input Data Space Partitioning for two dimensional data)</a:t>
            </a:r>
          </a:p>
        </p:txBody>
      </p:sp>
      <p:grpSp>
        <p:nvGrpSpPr>
          <p:cNvPr id="2" name="Group 25"/>
          <p:cNvGrpSpPr>
            <a:grpSpLocks/>
          </p:cNvGrpSpPr>
          <p:nvPr/>
        </p:nvGrpSpPr>
        <p:grpSpPr bwMode="auto">
          <a:xfrm>
            <a:off x="152400" y="1981200"/>
            <a:ext cx="7302500" cy="4725988"/>
            <a:chOff x="96" y="1248"/>
            <a:chExt cx="4600" cy="2977"/>
          </a:xfrm>
        </p:grpSpPr>
        <p:sp>
          <p:nvSpPr>
            <p:cNvPr id="91140" name="Rectangle 4"/>
            <p:cNvSpPr>
              <a:spLocks noChangeArrowheads="1"/>
            </p:cNvSpPr>
            <p:nvPr/>
          </p:nvSpPr>
          <p:spPr bwMode="auto">
            <a:xfrm>
              <a:off x="624" y="1248"/>
              <a:ext cx="3984" cy="2112"/>
            </a:xfrm>
            <a:prstGeom prst="rect">
              <a:avLst/>
            </a:prstGeom>
            <a:solidFill>
              <a:schemeClr val="accent1"/>
            </a:solidFill>
            <a:ln w="9525" algn="ctr">
              <a:solidFill>
                <a:schemeClr val="bg1"/>
              </a:solidFill>
              <a:miter lim="800000"/>
              <a:headEnd/>
              <a:tailEnd/>
            </a:ln>
            <a:effectLst/>
          </p:spPr>
          <p:txBody>
            <a:bodyPr wrap="none" anchor="ctr"/>
            <a:lstStyle/>
            <a:p>
              <a:endParaRPr lang="en-US"/>
            </a:p>
          </p:txBody>
        </p:sp>
        <p:sp>
          <p:nvSpPr>
            <p:cNvPr id="91141" name="Freeform 5"/>
            <p:cNvSpPr>
              <a:spLocks/>
            </p:cNvSpPr>
            <p:nvPr/>
          </p:nvSpPr>
          <p:spPr bwMode="auto">
            <a:xfrm>
              <a:off x="624" y="1248"/>
              <a:ext cx="1152" cy="1200"/>
            </a:xfrm>
            <a:custGeom>
              <a:avLst/>
              <a:gdLst/>
              <a:ahLst/>
              <a:cxnLst>
                <a:cxn ang="0">
                  <a:pos x="0" y="0"/>
                </a:cxn>
                <a:cxn ang="0">
                  <a:pos x="1008" y="0"/>
                </a:cxn>
                <a:cxn ang="0">
                  <a:pos x="1152" y="288"/>
                </a:cxn>
                <a:cxn ang="0">
                  <a:pos x="1056" y="528"/>
                </a:cxn>
                <a:cxn ang="0">
                  <a:pos x="912" y="576"/>
                </a:cxn>
                <a:cxn ang="0">
                  <a:pos x="576" y="624"/>
                </a:cxn>
                <a:cxn ang="0">
                  <a:pos x="528" y="768"/>
                </a:cxn>
                <a:cxn ang="0">
                  <a:pos x="624" y="912"/>
                </a:cxn>
                <a:cxn ang="0">
                  <a:pos x="576" y="1104"/>
                </a:cxn>
                <a:cxn ang="0">
                  <a:pos x="432" y="1152"/>
                </a:cxn>
                <a:cxn ang="0">
                  <a:pos x="144" y="1200"/>
                </a:cxn>
                <a:cxn ang="0">
                  <a:pos x="0" y="1152"/>
                </a:cxn>
                <a:cxn ang="0">
                  <a:pos x="0" y="0"/>
                </a:cxn>
              </a:cxnLst>
              <a:rect l="0" t="0" r="r" b="b"/>
              <a:pathLst>
                <a:path w="1152" h="1200">
                  <a:moveTo>
                    <a:pt x="0" y="0"/>
                  </a:moveTo>
                  <a:lnTo>
                    <a:pt x="1008" y="0"/>
                  </a:lnTo>
                  <a:lnTo>
                    <a:pt x="1152" y="288"/>
                  </a:lnTo>
                  <a:lnTo>
                    <a:pt x="1056" y="528"/>
                  </a:lnTo>
                  <a:lnTo>
                    <a:pt x="912" y="576"/>
                  </a:lnTo>
                  <a:lnTo>
                    <a:pt x="576" y="624"/>
                  </a:lnTo>
                  <a:lnTo>
                    <a:pt x="528" y="768"/>
                  </a:lnTo>
                  <a:lnTo>
                    <a:pt x="624" y="912"/>
                  </a:lnTo>
                  <a:lnTo>
                    <a:pt x="576" y="1104"/>
                  </a:lnTo>
                  <a:lnTo>
                    <a:pt x="432" y="1152"/>
                  </a:lnTo>
                  <a:lnTo>
                    <a:pt x="144" y="1200"/>
                  </a:lnTo>
                  <a:lnTo>
                    <a:pt x="0" y="1152"/>
                  </a:lnTo>
                  <a:lnTo>
                    <a:pt x="0" y="0"/>
                  </a:lnTo>
                  <a:close/>
                </a:path>
              </a:pathLst>
            </a:custGeom>
            <a:solidFill>
              <a:srgbClr val="FFE103"/>
            </a:solidFill>
            <a:ln w="28575" cap="flat" cmpd="sng">
              <a:solidFill>
                <a:schemeClr val="bg1"/>
              </a:solidFill>
              <a:prstDash val="solid"/>
              <a:round/>
              <a:headEnd/>
              <a:tailEnd/>
            </a:ln>
            <a:effectLst/>
          </p:spPr>
          <p:txBody>
            <a:bodyPr wrap="none" anchor="ctr"/>
            <a:lstStyle/>
            <a:p>
              <a:endParaRPr lang="en-US"/>
            </a:p>
          </p:txBody>
        </p:sp>
        <p:sp>
          <p:nvSpPr>
            <p:cNvPr id="91142" name="Freeform 6"/>
            <p:cNvSpPr>
              <a:spLocks/>
            </p:cNvSpPr>
            <p:nvPr/>
          </p:nvSpPr>
          <p:spPr bwMode="auto">
            <a:xfrm>
              <a:off x="1224" y="1968"/>
              <a:ext cx="1424" cy="872"/>
            </a:xfrm>
            <a:custGeom>
              <a:avLst/>
              <a:gdLst/>
              <a:ahLst/>
              <a:cxnLst>
                <a:cxn ang="0">
                  <a:pos x="1080" y="0"/>
                </a:cxn>
                <a:cxn ang="0">
                  <a:pos x="1320" y="48"/>
                </a:cxn>
                <a:cxn ang="0">
                  <a:pos x="1368" y="240"/>
                </a:cxn>
                <a:cxn ang="0">
                  <a:pos x="984" y="432"/>
                </a:cxn>
                <a:cxn ang="0">
                  <a:pos x="648" y="480"/>
                </a:cxn>
                <a:cxn ang="0">
                  <a:pos x="408" y="768"/>
                </a:cxn>
                <a:cxn ang="0">
                  <a:pos x="168" y="864"/>
                </a:cxn>
                <a:cxn ang="0">
                  <a:pos x="24" y="816"/>
                </a:cxn>
                <a:cxn ang="0">
                  <a:pos x="24" y="672"/>
                </a:cxn>
                <a:cxn ang="0">
                  <a:pos x="168" y="480"/>
                </a:cxn>
                <a:cxn ang="0">
                  <a:pos x="456" y="384"/>
                </a:cxn>
                <a:cxn ang="0">
                  <a:pos x="648" y="240"/>
                </a:cxn>
                <a:cxn ang="0">
                  <a:pos x="840" y="48"/>
                </a:cxn>
                <a:cxn ang="0">
                  <a:pos x="1080" y="0"/>
                </a:cxn>
              </a:cxnLst>
              <a:rect l="0" t="0" r="r" b="b"/>
              <a:pathLst>
                <a:path w="1424" h="872">
                  <a:moveTo>
                    <a:pt x="1080" y="0"/>
                  </a:moveTo>
                  <a:cubicBezTo>
                    <a:pt x="1160" y="0"/>
                    <a:pt x="1272" y="8"/>
                    <a:pt x="1320" y="48"/>
                  </a:cubicBezTo>
                  <a:cubicBezTo>
                    <a:pt x="1368" y="88"/>
                    <a:pt x="1424" y="176"/>
                    <a:pt x="1368" y="240"/>
                  </a:cubicBezTo>
                  <a:cubicBezTo>
                    <a:pt x="1312" y="304"/>
                    <a:pt x="1104" y="392"/>
                    <a:pt x="984" y="432"/>
                  </a:cubicBezTo>
                  <a:cubicBezTo>
                    <a:pt x="864" y="472"/>
                    <a:pt x="744" y="424"/>
                    <a:pt x="648" y="480"/>
                  </a:cubicBezTo>
                  <a:cubicBezTo>
                    <a:pt x="552" y="536"/>
                    <a:pt x="488" y="704"/>
                    <a:pt x="408" y="768"/>
                  </a:cubicBezTo>
                  <a:cubicBezTo>
                    <a:pt x="328" y="832"/>
                    <a:pt x="232" y="856"/>
                    <a:pt x="168" y="864"/>
                  </a:cubicBezTo>
                  <a:cubicBezTo>
                    <a:pt x="104" y="872"/>
                    <a:pt x="48" y="848"/>
                    <a:pt x="24" y="816"/>
                  </a:cubicBezTo>
                  <a:cubicBezTo>
                    <a:pt x="0" y="784"/>
                    <a:pt x="0" y="728"/>
                    <a:pt x="24" y="672"/>
                  </a:cubicBezTo>
                  <a:cubicBezTo>
                    <a:pt x="48" y="616"/>
                    <a:pt x="96" y="528"/>
                    <a:pt x="168" y="480"/>
                  </a:cubicBezTo>
                  <a:cubicBezTo>
                    <a:pt x="240" y="432"/>
                    <a:pt x="376" y="424"/>
                    <a:pt x="456" y="384"/>
                  </a:cubicBezTo>
                  <a:cubicBezTo>
                    <a:pt x="536" y="344"/>
                    <a:pt x="584" y="296"/>
                    <a:pt x="648" y="240"/>
                  </a:cubicBezTo>
                  <a:cubicBezTo>
                    <a:pt x="712" y="184"/>
                    <a:pt x="760" y="88"/>
                    <a:pt x="840" y="48"/>
                  </a:cubicBezTo>
                  <a:cubicBezTo>
                    <a:pt x="920" y="8"/>
                    <a:pt x="1000" y="0"/>
                    <a:pt x="1080" y="0"/>
                  </a:cubicBezTo>
                  <a:close/>
                </a:path>
              </a:pathLst>
            </a:custGeom>
            <a:solidFill>
              <a:srgbClr val="66FF33"/>
            </a:solidFill>
            <a:ln w="9525" cap="flat" cmpd="sng">
              <a:solidFill>
                <a:schemeClr val="bg1"/>
              </a:solidFill>
              <a:prstDash val="solid"/>
              <a:round/>
              <a:headEnd/>
              <a:tailEnd/>
            </a:ln>
            <a:effectLst/>
          </p:spPr>
          <p:txBody>
            <a:bodyPr wrap="none" anchor="ctr"/>
            <a:lstStyle/>
            <a:p>
              <a:endParaRPr lang="en-US"/>
            </a:p>
          </p:txBody>
        </p:sp>
        <p:sp>
          <p:nvSpPr>
            <p:cNvPr id="91143" name="Freeform 7"/>
            <p:cNvSpPr>
              <a:spLocks/>
            </p:cNvSpPr>
            <p:nvPr/>
          </p:nvSpPr>
          <p:spPr bwMode="auto">
            <a:xfrm>
              <a:off x="2264" y="1952"/>
              <a:ext cx="2432" cy="1424"/>
            </a:xfrm>
            <a:custGeom>
              <a:avLst/>
              <a:gdLst/>
              <a:ahLst/>
              <a:cxnLst>
                <a:cxn ang="0">
                  <a:pos x="2344" y="112"/>
                </a:cxn>
                <a:cxn ang="0">
                  <a:pos x="1816" y="64"/>
                </a:cxn>
                <a:cxn ang="0">
                  <a:pos x="1432" y="112"/>
                </a:cxn>
                <a:cxn ang="0">
                  <a:pos x="1288" y="352"/>
                </a:cxn>
                <a:cxn ang="0">
                  <a:pos x="1336" y="640"/>
                </a:cxn>
                <a:cxn ang="0">
                  <a:pos x="1288" y="832"/>
                </a:cxn>
                <a:cxn ang="0">
                  <a:pos x="904" y="1024"/>
                </a:cxn>
                <a:cxn ang="0">
                  <a:pos x="232" y="1072"/>
                </a:cxn>
                <a:cxn ang="0">
                  <a:pos x="88" y="1216"/>
                </a:cxn>
                <a:cxn ang="0">
                  <a:pos x="40" y="1360"/>
                </a:cxn>
                <a:cxn ang="0">
                  <a:pos x="328" y="1408"/>
                </a:cxn>
                <a:cxn ang="0">
                  <a:pos x="760" y="1408"/>
                </a:cxn>
                <a:cxn ang="0">
                  <a:pos x="1672" y="1408"/>
                </a:cxn>
                <a:cxn ang="0">
                  <a:pos x="2152" y="1408"/>
                </a:cxn>
                <a:cxn ang="0">
                  <a:pos x="2296" y="1408"/>
                </a:cxn>
                <a:cxn ang="0">
                  <a:pos x="2344" y="1312"/>
                </a:cxn>
                <a:cxn ang="0">
                  <a:pos x="2344" y="1024"/>
                </a:cxn>
                <a:cxn ang="0">
                  <a:pos x="2344" y="736"/>
                </a:cxn>
                <a:cxn ang="0">
                  <a:pos x="2344" y="112"/>
                </a:cxn>
              </a:cxnLst>
              <a:rect l="0" t="0" r="r" b="b"/>
              <a:pathLst>
                <a:path w="2432" h="1424">
                  <a:moveTo>
                    <a:pt x="2344" y="112"/>
                  </a:moveTo>
                  <a:cubicBezTo>
                    <a:pt x="2256" y="0"/>
                    <a:pt x="1968" y="64"/>
                    <a:pt x="1816" y="64"/>
                  </a:cubicBezTo>
                  <a:cubicBezTo>
                    <a:pt x="1664" y="64"/>
                    <a:pt x="1520" y="64"/>
                    <a:pt x="1432" y="112"/>
                  </a:cubicBezTo>
                  <a:cubicBezTo>
                    <a:pt x="1344" y="160"/>
                    <a:pt x="1304" y="264"/>
                    <a:pt x="1288" y="352"/>
                  </a:cubicBezTo>
                  <a:cubicBezTo>
                    <a:pt x="1272" y="440"/>
                    <a:pt x="1336" y="560"/>
                    <a:pt x="1336" y="640"/>
                  </a:cubicBezTo>
                  <a:cubicBezTo>
                    <a:pt x="1336" y="720"/>
                    <a:pt x="1360" y="768"/>
                    <a:pt x="1288" y="832"/>
                  </a:cubicBezTo>
                  <a:cubicBezTo>
                    <a:pt x="1216" y="896"/>
                    <a:pt x="1080" y="984"/>
                    <a:pt x="904" y="1024"/>
                  </a:cubicBezTo>
                  <a:cubicBezTo>
                    <a:pt x="728" y="1064"/>
                    <a:pt x="368" y="1040"/>
                    <a:pt x="232" y="1072"/>
                  </a:cubicBezTo>
                  <a:cubicBezTo>
                    <a:pt x="96" y="1104"/>
                    <a:pt x="120" y="1168"/>
                    <a:pt x="88" y="1216"/>
                  </a:cubicBezTo>
                  <a:cubicBezTo>
                    <a:pt x="56" y="1264"/>
                    <a:pt x="0" y="1328"/>
                    <a:pt x="40" y="1360"/>
                  </a:cubicBezTo>
                  <a:cubicBezTo>
                    <a:pt x="80" y="1392"/>
                    <a:pt x="208" y="1400"/>
                    <a:pt x="328" y="1408"/>
                  </a:cubicBezTo>
                  <a:cubicBezTo>
                    <a:pt x="448" y="1416"/>
                    <a:pt x="536" y="1408"/>
                    <a:pt x="760" y="1408"/>
                  </a:cubicBezTo>
                  <a:cubicBezTo>
                    <a:pt x="984" y="1408"/>
                    <a:pt x="1440" y="1408"/>
                    <a:pt x="1672" y="1408"/>
                  </a:cubicBezTo>
                  <a:cubicBezTo>
                    <a:pt x="1904" y="1408"/>
                    <a:pt x="2048" y="1408"/>
                    <a:pt x="2152" y="1408"/>
                  </a:cubicBezTo>
                  <a:cubicBezTo>
                    <a:pt x="2256" y="1408"/>
                    <a:pt x="2264" y="1424"/>
                    <a:pt x="2296" y="1408"/>
                  </a:cubicBezTo>
                  <a:cubicBezTo>
                    <a:pt x="2328" y="1392"/>
                    <a:pt x="2336" y="1376"/>
                    <a:pt x="2344" y="1312"/>
                  </a:cubicBezTo>
                  <a:cubicBezTo>
                    <a:pt x="2352" y="1248"/>
                    <a:pt x="2344" y="1120"/>
                    <a:pt x="2344" y="1024"/>
                  </a:cubicBezTo>
                  <a:cubicBezTo>
                    <a:pt x="2344" y="928"/>
                    <a:pt x="2344" y="888"/>
                    <a:pt x="2344" y="736"/>
                  </a:cubicBezTo>
                  <a:cubicBezTo>
                    <a:pt x="2344" y="584"/>
                    <a:pt x="2432" y="224"/>
                    <a:pt x="2344" y="112"/>
                  </a:cubicBezTo>
                  <a:close/>
                </a:path>
              </a:pathLst>
            </a:custGeom>
            <a:solidFill>
              <a:srgbClr val="66FF33"/>
            </a:solidFill>
            <a:ln w="9525" cap="flat" cmpd="sng">
              <a:solidFill>
                <a:schemeClr val="bg1"/>
              </a:solidFill>
              <a:prstDash val="solid"/>
              <a:round/>
              <a:headEnd/>
              <a:tailEnd/>
            </a:ln>
            <a:effectLst/>
          </p:spPr>
          <p:txBody>
            <a:bodyPr wrap="none" anchor="ctr"/>
            <a:lstStyle/>
            <a:p>
              <a:endParaRPr lang="en-US"/>
            </a:p>
          </p:txBody>
        </p:sp>
        <p:sp>
          <p:nvSpPr>
            <p:cNvPr id="91145" name="Freeform 9"/>
            <p:cNvSpPr>
              <a:spLocks/>
            </p:cNvSpPr>
            <p:nvPr/>
          </p:nvSpPr>
          <p:spPr bwMode="auto">
            <a:xfrm>
              <a:off x="2832" y="1248"/>
              <a:ext cx="1776" cy="864"/>
            </a:xfrm>
            <a:custGeom>
              <a:avLst/>
              <a:gdLst/>
              <a:ahLst/>
              <a:cxnLst>
                <a:cxn ang="0">
                  <a:pos x="96" y="0"/>
                </a:cxn>
                <a:cxn ang="0">
                  <a:pos x="0" y="240"/>
                </a:cxn>
                <a:cxn ang="0">
                  <a:pos x="0" y="432"/>
                </a:cxn>
                <a:cxn ang="0">
                  <a:pos x="192" y="624"/>
                </a:cxn>
                <a:cxn ang="0">
                  <a:pos x="576" y="720"/>
                </a:cxn>
                <a:cxn ang="0">
                  <a:pos x="816" y="864"/>
                </a:cxn>
                <a:cxn ang="0">
                  <a:pos x="960" y="768"/>
                </a:cxn>
                <a:cxn ang="0">
                  <a:pos x="1248" y="768"/>
                </a:cxn>
                <a:cxn ang="0">
                  <a:pos x="1536" y="768"/>
                </a:cxn>
                <a:cxn ang="0">
                  <a:pos x="1728" y="768"/>
                </a:cxn>
                <a:cxn ang="0">
                  <a:pos x="1776" y="864"/>
                </a:cxn>
                <a:cxn ang="0">
                  <a:pos x="1776" y="0"/>
                </a:cxn>
                <a:cxn ang="0">
                  <a:pos x="96" y="0"/>
                </a:cxn>
              </a:cxnLst>
              <a:rect l="0" t="0" r="r" b="b"/>
              <a:pathLst>
                <a:path w="1776" h="864">
                  <a:moveTo>
                    <a:pt x="96" y="0"/>
                  </a:moveTo>
                  <a:lnTo>
                    <a:pt x="0" y="240"/>
                  </a:lnTo>
                  <a:lnTo>
                    <a:pt x="0" y="432"/>
                  </a:lnTo>
                  <a:lnTo>
                    <a:pt x="192" y="624"/>
                  </a:lnTo>
                  <a:lnTo>
                    <a:pt x="576" y="720"/>
                  </a:lnTo>
                  <a:lnTo>
                    <a:pt x="816" y="864"/>
                  </a:lnTo>
                  <a:lnTo>
                    <a:pt x="960" y="768"/>
                  </a:lnTo>
                  <a:lnTo>
                    <a:pt x="1248" y="768"/>
                  </a:lnTo>
                  <a:lnTo>
                    <a:pt x="1536" y="768"/>
                  </a:lnTo>
                  <a:lnTo>
                    <a:pt x="1728" y="768"/>
                  </a:lnTo>
                  <a:lnTo>
                    <a:pt x="1776" y="864"/>
                  </a:lnTo>
                  <a:lnTo>
                    <a:pt x="1776" y="0"/>
                  </a:lnTo>
                  <a:lnTo>
                    <a:pt x="96" y="0"/>
                  </a:lnTo>
                  <a:close/>
                </a:path>
              </a:pathLst>
            </a:custGeom>
            <a:solidFill>
              <a:srgbClr val="FFE103"/>
            </a:solidFill>
            <a:ln w="9525" cap="flat" cmpd="sng">
              <a:solidFill>
                <a:schemeClr val="bg1"/>
              </a:solidFill>
              <a:prstDash val="solid"/>
              <a:round/>
              <a:headEnd/>
              <a:tailEnd/>
            </a:ln>
            <a:effectLst/>
          </p:spPr>
          <p:txBody>
            <a:bodyPr wrap="none" anchor="ctr"/>
            <a:lstStyle/>
            <a:p>
              <a:endParaRPr lang="en-US"/>
            </a:p>
          </p:txBody>
        </p:sp>
        <p:sp>
          <p:nvSpPr>
            <p:cNvPr id="91146" name="Freeform 10"/>
            <p:cNvSpPr>
              <a:spLocks/>
            </p:cNvSpPr>
            <p:nvPr/>
          </p:nvSpPr>
          <p:spPr bwMode="auto">
            <a:xfrm>
              <a:off x="2784" y="1248"/>
              <a:ext cx="1824" cy="912"/>
            </a:xfrm>
            <a:custGeom>
              <a:avLst/>
              <a:gdLst/>
              <a:ahLst/>
              <a:cxnLst>
                <a:cxn ang="0">
                  <a:pos x="0" y="0"/>
                </a:cxn>
                <a:cxn ang="0">
                  <a:pos x="480" y="912"/>
                </a:cxn>
                <a:cxn ang="0">
                  <a:pos x="1824" y="720"/>
                </a:cxn>
              </a:cxnLst>
              <a:rect l="0" t="0" r="r" b="b"/>
              <a:pathLst>
                <a:path w="1824" h="912">
                  <a:moveTo>
                    <a:pt x="0" y="0"/>
                  </a:moveTo>
                  <a:lnTo>
                    <a:pt x="480" y="912"/>
                  </a:lnTo>
                  <a:lnTo>
                    <a:pt x="1824" y="720"/>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7" name="Freeform 11"/>
            <p:cNvSpPr>
              <a:spLocks/>
            </p:cNvSpPr>
            <p:nvPr/>
          </p:nvSpPr>
          <p:spPr bwMode="auto">
            <a:xfrm>
              <a:off x="2304" y="2112"/>
              <a:ext cx="1296" cy="1248"/>
            </a:xfrm>
            <a:custGeom>
              <a:avLst/>
              <a:gdLst/>
              <a:ahLst/>
              <a:cxnLst>
                <a:cxn ang="0">
                  <a:pos x="1200" y="0"/>
                </a:cxn>
                <a:cxn ang="0">
                  <a:pos x="1296" y="768"/>
                </a:cxn>
                <a:cxn ang="0">
                  <a:pos x="0" y="960"/>
                </a:cxn>
                <a:cxn ang="0">
                  <a:pos x="48" y="1248"/>
                </a:cxn>
              </a:cxnLst>
              <a:rect l="0" t="0" r="r" b="b"/>
              <a:pathLst>
                <a:path w="1296" h="1248">
                  <a:moveTo>
                    <a:pt x="1200" y="0"/>
                  </a:moveTo>
                  <a:lnTo>
                    <a:pt x="1296" y="768"/>
                  </a:lnTo>
                  <a:lnTo>
                    <a:pt x="0" y="960"/>
                  </a:lnTo>
                  <a:lnTo>
                    <a:pt x="48" y="1248"/>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8" name="Freeform 12"/>
            <p:cNvSpPr>
              <a:spLocks/>
            </p:cNvSpPr>
            <p:nvPr/>
          </p:nvSpPr>
          <p:spPr bwMode="auto">
            <a:xfrm>
              <a:off x="624" y="1248"/>
              <a:ext cx="1152" cy="1152"/>
            </a:xfrm>
            <a:custGeom>
              <a:avLst/>
              <a:gdLst/>
              <a:ahLst/>
              <a:cxnLst>
                <a:cxn ang="0">
                  <a:pos x="1056" y="0"/>
                </a:cxn>
                <a:cxn ang="0">
                  <a:pos x="1152" y="432"/>
                </a:cxn>
                <a:cxn ang="0">
                  <a:pos x="480" y="720"/>
                </a:cxn>
                <a:cxn ang="0">
                  <a:pos x="624" y="1152"/>
                </a:cxn>
                <a:cxn ang="0">
                  <a:pos x="0" y="1152"/>
                </a:cxn>
              </a:cxnLst>
              <a:rect l="0" t="0" r="r" b="b"/>
              <a:pathLst>
                <a:path w="1152" h="1152">
                  <a:moveTo>
                    <a:pt x="1056" y="0"/>
                  </a:moveTo>
                  <a:lnTo>
                    <a:pt x="1152" y="432"/>
                  </a:lnTo>
                  <a:lnTo>
                    <a:pt x="480" y="720"/>
                  </a:lnTo>
                  <a:lnTo>
                    <a:pt x="624" y="1152"/>
                  </a:lnTo>
                  <a:lnTo>
                    <a:pt x="0" y="1152"/>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9" name="Freeform 13"/>
            <p:cNvSpPr>
              <a:spLocks/>
            </p:cNvSpPr>
            <p:nvPr/>
          </p:nvSpPr>
          <p:spPr bwMode="auto">
            <a:xfrm>
              <a:off x="1200" y="1920"/>
              <a:ext cx="1440" cy="864"/>
            </a:xfrm>
            <a:custGeom>
              <a:avLst/>
              <a:gdLst/>
              <a:ahLst/>
              <a:cxnLst>
                <a:cxn ang="0">
                  <a:pos x="1008" y="0"/>
                </a:cxn>
                <a:cxn ang="0">
                  <a:pos x="384" y="528"/>
                </a:cxn>
                <a:cxn ang="0">
                  <a:pos x="96" y="576"/>
                </a:cxn>
                <a:cxn ang="0">
                  <a:pos x="0" y="864"/>
                </a:cxn>
                <a:cxn ang="0">
                  <a:pos x="480" y="816"/>
                </a:cxn>
                <a:cxn ang="0">
                  <a:pos x="720" y="432"/>
                </a:cxn>
                <a:cxn ang="0">
                  <a:pos x="1008" y="528"/>
                </a:cxn>
                <a:cxn ang="0">
                  <a:pos x="1440" y="192"/>
                </a:cxn>
                <a:cxn ang="0">
                  <a:pos x="1008" y="0"/>
                </a:cxn>
              </a:cxnLst>
              <a:rect l="0" t="0" r="r" b="b"/>
              <a:pathLst>
                <a:path w="1440" h="864">
                  <a:moveTo>
                    <a:pt x="1008" y="0"/>
                  </a:moveTo>
                  <a:lnTo>
                    <a:pt x="384" y="528"/>
                  </a:lnTo>
                  <a:lnTo>
                    <a:pt x="96" y="576"/>
                  </a:lnTo>
                  <a:lnTo>
                    <a:pt x="0" y="864"/>
                  </a:lnTo>
                  <a:lnTo>
                    <a:pt x="480" y="816"/>
                  </a:lnTo>
                  <a:lnTo>
                    <a:pt x="720" y="432"/>
                  </a:lnTo>
                  <a:lnTo>
                    <a:pt x="1008" y="528"/>
                  </a:lnTo>
                  <a:lnTo>
                    <a:pt x="1440" y="192"/>
                  </a:lnTo>
                  <a:lnTo>
                    <a:pt x="1008" y="0"/>
                  </a:lnTo>
                  <a:close/>
                </a:path>
              </a:pathLst>
            </a:custGeom>
            <a:noFill/>
            <a:ln w="38100" cap="flat" cmpd="sng">
              <a:solidFill>
                <a:schemeClr val="bg1"/>
              </a:solidFill>
              <a:prstDash val="sysDot"/>
              <a:round/>
              <a:headEnd/>
              <a:tailEnd/>
            </a:ln>
            <a:effectLst/>
          </p:spPr>
          <p:txBody>
            <a:bodyPr wrap="none" anchor="ctr"/>
            <a:lstStyle/>
            <a:p>
              <a:endParaRPr lang="en-US"/>
            </a:p>
          </p:txBody>
        </p:sp>
        <p:sp>
          <p:nvSpPr>
            <p:cNvPr id="91150" name="Text Box 14"/>
            <p:cNvSpPr txBox="1">
              <a:spLocks noChangeArrowheads="1"/>
            </p:cNvSpPr>
            <p:nvPr/>
          </p:nvSpPr>
          <p:spPr bwMode="auto">
            <a:xfrm>
              <a:off x="763" y="1341"/>
              <a:ext cx="238"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A</a:t>
              </a:r>
            </a:p>
          </p:txBody>
        </p:sp>
        <p:sp>
          <p:nvSpPr>
            <p:cNvPr id="91151" name="Text Box 15"/>
            <p:cNvSpPr txBox="1">
              <a:spLocks noChangeArrowheads="1"/>
            </p:cNvSpPr>
            <p:nvPr/>
          </p:nvSpPr>
          <p:spPr bwMode="auto">
            <a:xfrm>
              <a:off x="2115" y="2016"/>
              <a:ext cx="233"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C</a:t>
              </a:r>
            </a:p>
          </p:txBody>
        </p:sp>
        <p:sp>
          <p:nvSpPr>
            <p:cNvPr id="91152" name="Text Box 16"/>
            <p:cNvSpPr txBox="1">
              <a:spLocks noChangeArrowheads="1"/>
            </p:cNvSpPr>
            <p:nvPr/>
          </p:nvSpPr>
          <p:spPr bwMode="auto">
            <a:xfrm>
              <a:off x="2212" y="1392"/>
              <a:ext cx="230"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B</a:t>
              </a:r>
            </a:p>
          </p:txBody>
        </p:sp>
        <p:sp>
          <p:nvSpPr>
            <p:cNvPr id="91153" name="Text Box 17"/>
            <p:cNvSpPr txBox="1">
              <a:spLocks noChangeArrowheads="1"/>
            </p:cNvSpPr>
            <p:nvPr/>
          </p:nvSpPr>
          <p:spPr bwMode="auto">
            <a:xfrm>
              <a:off x="3792" y="1392"/>
              <a:ext cx="238"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A</a:t>
              </a:r>
            </a:p>
          </p:txBody>
        </p:sp>
        <p:sp>
          <p:nvSpPr>
            <p:cNvPr id="91154" name="Text Box 18"/>
            <p:cNvSpPr txBox="1">
              <a:spLocks noChangeArrowheads="1"/>
            </p:cNvSpPr>
            <p:nvPr/>
          </p:nvSpPr>
          <p:spPr bwMode="auto">
            <a:xfrm>
              <a:off x="3938" y="2496"/>
              <a:ext cx="233"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C</a:t>
              </a:r>
            </a:p>
          </p:txBody>
        </p:sp>
        <p:sp>
          <p:nvSpPr>
            <p:cNvPr id="91155" name="Text Box 19"/>
            <p:cNvSpPr txBox="1">
              <a:spLocks noChangeArrowheads="1"/>
            </p:cNvSpPr>
            <p:nvPr/>
          </p:nvSpPr>
          <p:spPr bwMode="auto">
            <a:xfrm>
              <a:off x="96" y="3456"/>
              <a:ext cx="828" cy="769"/>
            </a:xfrm>
            <a:prstGeom prst="rect">
              <a:avLst/>
            </a:prstGeom>
            <a:noFill/>
            <a:ln w="9525" algn="ctr">
              <a:noFill/>
              <a:miter lim="800000"/>
              <a:headEnd/>
              <a:tailEnd/>
            </a:ln>
            <a:effectLst/>
          </p:spPr>
          <p:txBody>
            <a:bodyPr wrap="none">
              <a:spAutoFit/>
            </a:bodyPr>
            <a:lstStyle/>
            <a:p>
              <a:r>
                <a:rPr lang="en-US" b="1">
                  <a:latin typeface="Trebuchet MS" pitchFamily="34" charset="0"/>
                </a:rPr>
                <a:t>Estimated </a:t>
              </a:r>
            </a:p>
            <a:p>
              <a:r>
                <a:rPr lang="en-US" b="1">
                  <a:latin typeface="Trebuchet MS" pitchFamily="34" charset="0"/>
                </a:rPr>
                <a:t>Decision</a:t>
              </a:r>
              <a:r>
                <a:rPr lang="en-US" sz="2000" b="1">
                  <a:latin typeface="Trebuchet MS" pitchFamily="34" charset="0"/>
                </a:rPr>
                <a:t> </a:t>
              </a:r>
            </a:p>
            <a:p>
              <a:r>
                <a:rPr lang="en-US" b="1">
                  <a:latin typeface="Trebuchet MS" pitchFamily="34" charset="0"/>
                </a:rPr>
                <a:t>Boundary </a:t>
              </a:r>
            </a:p>
            <a:p>
              <a:r>
                <a:rPr lang="en-US" b="1">
                  <a:latin typeface="Trebuchet MS" pitchFamily="34" charset="0"/>
                </a:rPr>
                <a:t>for Class C</a:t>
              </a:r>
            </a:p>
          </p:txBody>
        </p:sp>
        <p:sp>
          <p:nvSpPr>
            <p:cNvPr id="91156" name="Text Box 20"/>
            <p:cNvSpPr txBox="1">
              <a:spLocks noChangeArrowheads="1"/>
            </p:cNvSpPr>
            <p:nvPr/>
          </p:nvSpPr>
          <p:spPr bwMode="auto">
            <a:xfrm>
              <a:off x="1508" y="3456"/>
              <a:ext cx="796" cy="750"/>
            </a:xfrm>
            <a:prstGeom prst="rect">
              <a:avLst/>
            </a:prstGeom>
            <a:noFill/>
            <a:ln w="9525" algn="ctr">
              <a:noFill/>
              <a:miter lim="800000"/>
              <a:headEnd/>
              <a:tailEnd/>
            </a:ln>
            <a:effectLst/>
          </p:spPr>
          <p:txBody>
            <a:bodyPr wrap="none">
              <a:spAutoFit/>
            </a:bodyPr>
            <a:lstStyle/>
            <a:p>
              <a:r>
                <a:rPr lang="en-US" b="1">
                  <a:latin typeface="Trebuchet MS" pitchFamily="34" charset="0"/>
                </a:rPr>
                <a:t>Points</a:t>
              </a:r>
            </a:p>
            <a:p>
              <a:r>
                <a:rPr lang="en-US" b="1">
                  <a:latin typeface="Trebuchet MS" pitchFamily="34" charset="0"/>
                </a:rPr>
                <a:t>Correctly</a:t>
              </a:r>
            </a:p>
            <a:p>
              <a:r>
                <a:rPr lang="en-US" b="1">
                  <a:latin typeface="Trebuchet MS" pitchFamily="34" charset="0"/>
                </a:rPr>
                <a:t>Classified </a:t>
              </a:r>
            </a:p>
            <a:p>
              <a:r>
                <a:rPr lang="en-US" b="1">
                  <a:latin typeface="Trebuchet MS" pitchFamily="34" charset="0"/>
                </a:rPr>
                <a:t>as Class C</a:t>
              </a:r>
            </a:p>
          </p:txBody>
        </p:sp>
        <p:sp>
          <p:nvSpPr>
            <p:cNvPr id="91157" name="Text Box 21"/>
            <p:cNvSpPr txBox="1">
              <a:spLocks noChangeArrowheads="1"/>
            </p:cNvSpPr>
            <p:nvPr/>
          </p:nvSpPr>
          <p:spPr bwMode="auto">
            <a:xfrm>
              <a:off x="2657" y="3456"/>
              <a:ext cx="994" cy="577"/>
            </a:xfrm>
            <a:prstGeom prst="rect">
              <a:avLst/>
            </a:prstGeom>
            <a:noFill/>
            <a:ln w="9525" algn="ctr">
              <a:noFill/>
              <a:miter lim="800000"/>
              <a:headEnd/>
              <a:tailEnd/>
            </a:ln>
            <a:effectLst/>
          </p:spPr>
          <p:txBody>
            <a:bodyPr wrap="none">
              <a:spAutoFit/>
            </a:bodyPr>
            <a:lstStyle/>
            <a:p>
              <a:r>
                <a:rPr lang="en-US" b="1">
                  <a:latin typeface="Trebuchet MS" pitchFamily="34" charset="0"/>
                </a:rPr>
                <a:t>Points</a:t>
              </a:r>
            </a:p>
            <a:p>
              <a:r>
                <a:rPr lang="en-US" b="1">
                  <a:latin typeface="Trebuchet MS" pitchFamily="34" charset="0"/>
                </a:rPr>
                <a:t>Misclassified </a:t>
              </a:r>
            </a:p>
            <a:p>
              <a:r>
                <a:rPr lang="en-US" b="1">
                  <a:latin typeface="Trebuchet MS" pitchFamily="34" charset="0"/>
                </a:rPr>
                <a:t>as Class B</a:t>
              </a:r>
            </a:p>
          </p:txBody>
        </p:sp>
        <p:sp>
          <p:nvSpPr>
            <p:cNvPr id="91158" name="Line 22"/>
            <p:cNvSpPr>
              <a:spLocks noChangeShapeType="1"/>
            </p:cNvSpPr>
            <p:nvPr/>
          </p:nvSpPr>
          <p:spPr bwMode="auto">
            <a:xfrm flipV="1">
              <a:off x="720" y="2496"/>
              <a:ext cx="720" cy="960"/>
            </a:xfrm>
            <a:prstGeom prst="line">
              <a:avLst/>
            </a:prstGeom>
            <a:noFill/>
            <a:ln w="57150">
              <a:solidFill>
                <a:schemeClr val="hlink"/>
              </a:solidFill>
              <a:round/>
              <a:headEnd/>
              <a:tailEnd type="triangle" w="med" len="med"/>
            </a:ln>
            <a:effectLst/>
          </p:spPr>
          <p:txBody>
            <a:bodyPr wrap="none" anchor="ctr"/>
            <a:lstStyle/>
            <a:p>
              <a:endParaRPr lang="en-US"/>
            </a:p>
          </p:txBody>
        </p:sp>
        <p:sp>
          <p:nvSpPr>
            <p:cNvPr id="91159" name="Line 23"/>
            <p:cNvSpPr>
              <a:spLocks noChangeShapeType="1"/>
            </p:cNvSpPr>
            <p:nvPr/>
          </p:nvSpPr>
          <p:spPr bwMode="auto">
            <a:xfrm flipV="1">
              <a:off x="2208" y="3168"/>
              <a:ext cx="480" cy="432"/>
            </a:xfrm>
            <a:prstGeom prst="line">
              <a:avLst/>
            </a:prstGeom>
            <a:noFill/>
            <a:ln w="57150">
              <a:solidFill>
                <a:schemeClr val="hlink"/>
              </a:solidFill>
              <a:round/>
              <a:headEnd/>
              <a:tailEnd type="triangle" w="med" len="med"/>
            </a:ln>
            <a:effectLst/>
          </p:spPr>
          <p:txBody>
            <a:bodyPr wrap="none" anchor="ctr"/>
            <a:lstStyle/>
            <a:p>
              <a:endParaRPr lang="en-US"/>
            </a:p>
          </p:txBody>
        </p:sp>
        <p:sp>
          <p:nvSpPr>
            <p:cNvPr id="91160" name="Line 24"/>
            <p:cNvSpPr>
              <a:spLocks noChangeShapeType="1"/>
            </p:cNvSpPr>
            <p:nvPr/>
          </p:nvSpPr>
          <p:spPr bwMode="auto">
            <a:xfrm flipV="1">
              <a:off x="3120" y="2832"/>
              <a:ext cx="432" cy="672"/>
            </a:xfrm>
            <a:prstGeom prst="line">
              <a:avLst/>
            </a:prstGeom>
            <a:noFill/>
            <a:ln w="57150">
              <a:solidFill>
                <a:schemeClr val="hlink"/>
              </a:solidFill>
              <a:round/>
              <a:headEnd/>
              <a:tailEnd type="triangle" w="med" len="me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2163" name="Rectangle 3"/>
          <p:cNvSpPr>
            <a:spLocks noGrp="1" noChangeArrowheads="1"/>
          </p:cNvSpPr>
          <p:nvPr>
            <p:ph type="body" idx="1"/>
          </p:nvPr>
        </p:nvSpPr>
        <p:spPr>
          <a:xfrm>
            <a:off x="304800" y="1143000"/>
            <a:ext cx="8839200" cy="5715000"/>
          </a:xfrm>
        </p:spPr>
        <p:txBody>
          <a:bodyPr/>
          <a:lstStyle/>
          <a:p>
            <a:pPr marL="533400" indent="-533400">
              <a:lnSpc>
                <a:spcPct val="90000"/>
              </a:lnSpc>
              <a:buFontTx/>
              <a:buAutoNum type="arabicPeriod" startAt="2"/>
            </a:pPr>
            <a:r>
              <a:rPr lang="en-US" sz="2800" b="1">
                <a:latin typeface="Arial" charset="0"/>
              </a:rPr>
              <a:t>Adaptivity</a:t>
            </a:r>
          </a:p>
          <a:p>
            <a:pPr marL="914400" lvl="1" indent="-457200">
              <a:lnSpc>
                <a:spcPct val="90000"/>
              </a:lnSpc>
            </a:pPr>
            <a:r>
              <a:rPr lang="en-US" sz="2400" b="1">
                <a:latin typeface="Arial" charset="0"/>
              </a:rPr>
              <a:t>Adaptation occurs during training when examples of various classes from a training set are presented to the pattern recognition system along with their correct classification.</a:t>
            </a:r>
          </a:p>
          <a:p>
            <a:pPr marL="914400" lvl="1" indent="-457200">
              <a:lnSpc>
                <a:spcPct val="90000"/>
              </a:lnSpc>
            </a:pPr>
            <a:r>
              <a:rPr lang="en-US" sz="2400" b="1">
                <a:latin typeface="Arial" charset="0"/>
              </a:rPr>
              <a:t>The system “learns” from the training process by associating an input example in the training set with the correct class.</a:t>
            </a:r>
          </a:p>
          <a:p>
            <a:pPr marL="914400" lvl="1" indent="-457200">
              <a:lnSpc>
                <a:spcPct val="90000"/>
              </a:lnSpc>
            </a:pPr>
            <a:r>
              <a:rPr lang="en-US" sz="2400" b="1">
                <a:latin typeface="Arial" charset="0"/>
              </a:rPr>
              <a:t>After being trained with a class label, the system can often later correctly classify the same pattern and improve on “similar” mistakes.</a:t>
            </a:r>
          </a:p>
          <a:p>
            <a:pPr marL="914400" lvl="1" indent="-457200">
              <a:lnSpc>
                <a:spcPct val="90000"/>
              </a:lnSpc>
            </a:pPr>
            <a:r>
              <a:rPr lang="en-US" sz="2400" b="1">
                <a:latin typeface="Arial" charset="0"/>
              </a:rPr>
              <a:t>Thus the performance of a pattern recognition system improves as more training data is represented and it becomes more and more capable of correctly classifying a wider range of inputs.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3187" name="Rectangle 3"/>
          <p:cNvSpPr>
            <a:spLocks noGrp="1" noChangeArrowheads="1"/>
          </p:cNvSpPr>
          <p:nvPr>
            <p:ph type="body" idx="1"/>
          </p:nvPr>
        </p:nvSpPr>
        <p:spPr>
          <a:xfrm>
            <a:off x="304800" y="1143000"/>
            <a:ext cx="8839200" cy="5715000"/>
          </a:xfrm>
        </p:spPr>
        <p:txBody>
          <a:bodyPr/>
          <a:lstStyle/>
          <a:p>
            <a:pPr marL="533400" indent="-533400">
              <a:lnSpc>
                <a:spcPct val="90000"/>
              </a:lnSpc>
              <a:buFontTx/>
              <a:buAutoNum type="arabicPeriod" startAt="3"/>
            </a:pPr>
            <a:r>
              <a:rPr lang="en-US" sz="2800" b="1">
                <a:latin typeface="Arial" charset="0"/>
              </a:rPr>
              <a:t>Generalization</a:t>
            </a:r>
          </a:p>
          <a:p>
            <a:pPr marL="914400" lvl="1" indent="-457200">
              <a:lnSpc>
                <a:spcPct val="90000"/>
              </a:lnSpc>
            </a:pPr>
            <a:r>
              <a:rPr lang="en-US" sz="2400" b="1">
                <a:latin typeface="Arial" charset="0"/>
              </a:rPr>
              <a:t>If an adaptive system is trained using a set of patterns, T, and can correctly classify patterns not in T, the process behind this behavior is called generalization.</a:t>
            </a:r>
          </a:p>
          <a:p>
            <a:pPr marL="914400" lvl="1" indent="-457200">
              <a:lnSpc>
                <a:spcPct val="90000"/>
              </a:lnSpc>
            </a:pPr>
            <a:r>
              <a:rPr lang="en-US" sz="2400" b="1">
                <a:latin typeface="Arial" charset="0"/>
              </a:rPr>
              <a:t>Generalization based on adaptation is recognized as being the essence of intelligent systems.</a:t>
            </a:r>
          </a:p>
          <a:p>
            <a:pPr marL="914400" lvl="1" indent="-457200">
              <a:lnSpc>
                <a:spcPct val="90000"/>
              </a:lnSpc>
            </a:pPr>
            <a:r>
              <a:rPr lang="en-US" sz="2400" b="1">
                <a:latin typeface="Arial" charset="0"/>
              </a:rPr>
              <a:t>Usually, the training set T, available to a pattern recognition system is very small compared to the total number of examples in the input space.</a:t>
            </a:r>
          </a:p>
          <a:p>
            <a:pPr marL="914400" lvl="1" indent="-457200">
              <a:lnSpc>
                <a:spcPct val="90000"/>
              </a:lnSpc>
            </a:pPr>
            <a:r>
              <a:rPr lang="en-US" sz="2400" b="1">
                <a:latin typeface="Arial" charset="0"/>
              </a:rPr>
              <a:t>By using a well selected set that captures most of the variations expected from the inputs, a well designed pattern recognition system should be able to “learn” important properties in distinguishing patterns of different classes.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4211" name="Rectangle 3"/>
          <p:cNvSpPr>
            <a:spLocks noGrp="1" noChangeArrowheads="1"/>
          </p:cNvSpPr>
          <p:nvPr>
            <p:ph type="body" idx="1"/>
          </p:nvPr>
        </p:nvSpPr>
        <p:spPr>
          <a:xfrm>
            <a:off x="304800" y="1143000"/>
            <a:ext cx="8839200" cy="5715000"/>
          </a:xfrm>
        </p:spPr>
        <p:txBody>
          <a:bodyPr/>
          <a:lstStyle/>
          <a:p>
            <a:pPr marL="609600" indent="-609600">
              <a:buFontTx/>
              <a:buAutoNum type="arabicPeriod" startAt="4"/>
            </a:pPr>
            <a:r>
              <a:rPr lang="en-US" b="1">
                <a:latin typeface="Arial" charset="0"/>
              </a:rPr>
              <a:t>Input Space Complexity</a:t>
            </a:r>
          </a:p>
          <a:p>
            <a:pPr marL="990600" lvl="1" indent="-533400"/>
            <a:r>
              <a:rPr lang="en-US" b="1">
                <a:latin typeface="Arial" charset="0"/>
              </a:rPr>
              <a:t>Minimum error boundaries between classes in pattern recognition can be extremely complex and difficult to characterize.</a:t>
            </a:r>
          </a:p>
          <a:p>
            <a:pPr marL="990600" lvl="1" indent="-533400"/>
            <a:r>
              <a:rPr lang="en-US" b="1">
                <a:latin typeface="Arial" charset="0"/>
              </a:rPr>
              <a:t>Since the unknown boundaries can be extremely irregular, adaptive systems are unlikely to find the solution through “learning” merely based in a small set of examples.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2723</TotalTime>
  <Words>1704</Words>
  <Application>Microsoft PowerPoint</Application>
  <PresentationFormat>On-screen Show (4:3)</PresentationFormat>
  <Paragraphs>385</Paragraphs>
  <Slides>25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Fireworks</vt:lpstr>
      <vt:lpstr>Equation</vt:lpstr>
      <vt:lpstr> Neural Networks</vt:lpstr>
      <vt:lpstr>Slide 2</vt:lpstr>
      <vt:lpstr>Pattern Recognition</vt:lpstr>
      <vt:lpstr>Pattern Recognition</vt:lpstr>
      <vt:lpstr>Characteristics in Pattern Recognition</vt:lpstr>
      <vt:lpstr>Characteristics in Pattern Recognition</vt:lpstr>
      <vt:lpstr>Characteristics in Pattern Recognition</vt:lpstr>
      <vt:lpstr>Characteristics in Pattern Recognition</vt:lpstr>
      <vt:lpstr>Characteristics in Pattern Recognition</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Universe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CSE452 – Artificial Neural Networks CSE5.. – Advanced Neural Networks</dc:title>
  <dc:creator>Suresh</dc:creator>
  <cp:lastModifiedBy>Abdul Basit Siddiqui</cp:lastModifiedBy>
  <cp:revision>40</cp:revision>
  <dcterms:created xsi:type="dcterms:W3CDTF">2002-01-07T05:12:35Z</dcterms:created>
  <dcterms:modified xsi:type="dcterms:W3CDTF">2014-02-24T05:01:30Z</dcterms:modified>
</cp:coreProperties>
</file>